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2" r:id="rId4"/>
    <p:sldId id="263" r:id="rId5"/>
    <p:sldId id="264" r:id="rId6"/>
    <p:sldId id="267" r:id="rId7"/>
    <p:sldId id="268" r:id="rId8"/>
    <p:sldId id="269" r:id="rId9"/>
    <p:sldId id="270" r:id="rId10"/>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2306A5A-022D-7917-2AEC-CBE86FFA3487}"/>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95FE9E9A-CD89-674F-60C2-490396747F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11751897-DDAA-ED83-8E02-5BCF496B4064}"/>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5" name="Zástupný objekt pre pätu 4">
            <a:extLst>
              <a:ext uri="{FF2B5EF4-FFF2-40B4-BE49-F238E27FC236}">
                <a16:creationId xmlns:a16="http://schemas.microsoft.com/office/drawing/2014/main" id="{79A56F21-B354-8781-31D8-19A203648659}"/>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389C9BBF-3B90-8D48-C78F-46DF540956B2}"/>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729726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7325FF0-422B-0C15-6B63-4D30C8A6FB29}"/>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0EAB7370-64DB-5020-504C-8A81A5926D17}"/>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D837F789-4578-9FE5-7E7C-1E79C36A4FBF}"/>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5" name="Zástupný objekt pre pätu 4">
            <a:extLst>
              <a:ext uri="{FF2B5EF4-FFF2-40B4-BE49-F238E27FC236}">
                <a16:creationId xmlns:a16="http://schemas.microsoft.com/office/drawing/2014/main" id="{E759BB78-3952-8045-E83E-A52BEE089A80}"/>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C9537EBA-1DC8-CD43-370B-1D064556C969}"/>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2467382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F874E1-E1B5-F710-047C-0CC6DC7E8036}"/>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3AF4AFC5-1B11-4CF6-C0EB-CA5A98CC97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EAB38781-A3D6-F047-0353-43328A832020}"/>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5" name="Zástupný objekt pre pätu 4">
            <a:extLst>
              <a:ext uri="{FF2B5EF4-FFF2-40B4-BE49-F238E27FC236}">
                <a16:creationId xmlns:a16="http://schemas.microsoft.com/office/drawing/2014/main" id="{061360D1-EE85-8C4C-36B7-98BA867D7573}"/>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C12F1A7F-7B6A-47DF-E10F-92D86C7B5EE8}"/>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82218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2367AF-8F4E-096F-C955-1F7703616D9B}"/>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FCB3BBCD-76F8-1C09-20FA-121831037D91}"/>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A9C4906D-8E27-E0AF-C34E-8EB010F86975}"/>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FBA9C816-C23B-E26D-9CAF-BE1C1C89FA39}"/>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6" name="Zástupný objekt pre pätu 5">
            <a:extLst>
              <a:ext uri="{FF2B5EF4-FFF2-40B4-BE49-F238E27FC236}">
                <a16:creationId xmlns:a16="http://schemas.microsoft.com/office/drawing/2014/main" id="{19667184-723F-0FF5-9D99-1DEE15795109}"/>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BE4AB29A-9027-D468-290B-D96638C9E1D7}"/>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487676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8C7442B-F460-1AFB-1F1A-C2C7C94C1CA6}"/>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35C0E37A-0116-7CAD-AEB7-12B3637611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DA717BE8-C429-E688-9233-BD9811E29721}"/>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1AF506AE-BE58-6CB5-FB11-0A565AAF72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03E82D21-ACF8-4C3C-2DBA-86300422822C}"/>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A766CB47-8FD3-3CBB-2C72-2AA32D0E432E}"/>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8" name="Zástupný objekt pre pätu 7">
            <a:extLst>
              <a:ext uri="{FF2B5EF4-FFF2-40B4-BE49-F238E27FC236}">
                <a16:creationId xmlns:a16="http://schemas.microsoft.com/office/drawing/2014/main" id="{623DAA12-4027-4031-7608-AEA412B498DE}"/>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23F8E77D-C6D4-09FF-724F-453A702A69E2}"/>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1942070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3AD2235-C174-5F94-99D7-AAD6EFF360BF}"/>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0C01E538-3D81-8010-E17A-5BD4F73C3CC2}"/>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4" name="Zástupný objekt pre pätu 3">
            <a:extLst>
              <a:ext uri="{FF2B5EF4-FFF2-40B4-BE49-F238E27FC236}">
                <a16:creationId xmlns:a16="http://schemas.microsoft.com/office/drawing/2014/main" id="{E61D4004-FE68-73C7-142C-1895609C37EE}"/>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1F716A41-C5AA-1A86-A0CD-1245B6E30A0F}"/>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3064677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21A6C506-4B06-4017-484B-F0CCC5AB6BCD}"/>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3" name="Zástupný objekt pre pätu 2">
            <a:extLst>
              <a:ext uri="{FF2B5EF4-FFF2-40B4-BE49-F238E27FC236}">
                <a16:creationId xmlns:a16="http://schemas.microsoft.com/office/drawing/2014/main" id="{520DC8CC-3E1A-09F9-0A0C-9EA396F404E3}"/>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FEB87B1F-C3EE-C1F7-CF9A-2CCB8943EAE2}"/>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2044610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1505ED8-2FB4-B9A3-9186-44D64F333A04}"/>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8266AA2C-493D-2DD8-62CE-E89CA38A27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EC34E237-1109-990F-7716-5680BDD7C1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FAEEFAFD-EBDB-8605-AE8F-3AD8A60C6D07}"/>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6" name="Zástupný objekt pre pätu 5">
            <a:extLst>
              <a:ext uri="{FF2B5EF4-FFF2-40B4-BE49-F238E27FC236}">
                <a16:creationId xmlns:a16="http://schemas.microsoft.com/office/drawing/2014/main" id="{1022C0D5-219D-7C4E-09FE-8918F121BB56}"/>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9417D369-3235-1834-96FE-1BAFA3D72A40}"/>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3594067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6FC8C5A-0D50-0B2F-1915-AE017FDCE437}"/>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D334D3C9-3BDA-9FA2-8622-F5A7036AF1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D1457E50-59BD-E4AC-4678-8E943AEBA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39813967-8C75-0C1E-C51C-FD9041E817EB}"/>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6" name="Zástupný objekt pre pätu 5">
            <a:extLst>
              <a:ext uri="{FF2B5EF4-FFF2-40B4-BE49-F238E27FC236}">
                <a16:creationId xmlns:a16="http://schemas.microsoft.com/office/drawing/2014/main" id="{2A813ABF-C678-4E74-CE3D-DFB24DE70369}"/>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14CD0A54-EC8B-5F72-0023-0021295F8956}"/>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393228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AA133D-7BC1-8A16-E961-6AED423FB7AE}"/>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E3354A96-B8B7-0BAA-0319-9314E1E057D4}"/>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E24448A6-D0EE-51B7-C620-074FD9ABCF04}"/>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5" name="Zástupný objekt pre pätu 4">
            <a:extLst>
              <a:ext uri="{FF2B5EF4-FFF2-40B4-BE49-F238E27FC236}">
                <a16:creationId xmlns:a16="http://schemas.microsoft.com/office/drawing/2014/main" id="{41E13F0A-03C5-F522-082E-9171BDC372C5}"/>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977328B6-CB6E-C9F7-439C-4C3EFD419DA3}"/>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939333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5C7E7E34-466C-3833-7F8A-25FFEDC75870}"/>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F06ACF2C-808F-B86E-84C1-4F88500D7F1C}"/>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C101C9C4-2001-55B8-746C-7DC530DE52DA}"/>
              </a:ext>
            </a:extLst>
          </p:cNvPr>
          <p:cNvSpPr>
            <a:spLocks noGrp="1"/>
          </p:cNvSpPr>
          <p:nvPr>
            <p:ph type="dt" sz="half" idx="10"/>
          </p:nvPr>
        </p:nvSpPr>
        <p:spPr/>
        <p:txBody>
          <a:bodyPr/>
          <a:lstStyle/>
          <a:p>
            <a:fld id="{648EEB57-B6EC-42F5-A50C-C87FC35EEC64}" type="datetimeFigureOut">
              <a:rPr lang="sk-SK" smtClean="0"/>
              <a:t>18. 4. 2023</a:t>
            </a:fld>
            <a:endParaRPr lang="sk-SK"/>
          </a:p>
        </p:txBody>
      </p:sp>
      <p:sp>
        <p:nvSpPr>
          <p:cNvPr id="5" name="Zástupný objekt pre pätu 4">
            <a:extLst>
              <a:ext uri="{FF2B5EF4-FFF2-40B4-BE49-F238E27FC236}">
                <a16:creationId xmlns:a16="http://schemas.microsoft.com/office/drawing/2014/main" id="{B64FDB72-E57A-B65B-32EE-FA7FE457DB8B}"/>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1642A882-ABA5-F795-7744-F55BABF885CC}"/>
              </a:ext>
            </a:extLst>
          </p:cNvPr>
          <p:cNvSpPr>
            <a:spLocks noGrp="1"/>
          </p:cNvSpPr>
          <p:nvPr>
            <p:ph type="sldNum" sz="quarter" idx="12"/>
          </p:nvPr>
        </p:nvSpPr>
        <p:spPr/>
        <p:txBody>
          <a:bodyPr/>
          <a:lstStyle/>
          <a:p>
            <a:fld id="{84A400B4-DE72-41F9-BB0F-C6CB71C3AD5D}" type="slidenum">
              <a:rPr lang="sk-SK" smtClean="0"/>
              <a:t>‹#›</a:t>
            </a:fld>
            <a:endParaRPr lang="sk-SK"/>
          </a:p>
        </p:txBody>
      </p:sp>
    </p:spTree>
    <p:extLst>
      <p:ext uri="{BB962C8B-B14F-4D97-AF65-F5344CB8AC3E}">
        <p14:creationId xmlns:p14="http://schemas.microsoft.com/office/powerpoint/2010/main" val="215173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B59C39F6-85F3-06E2-628D-E8F5ECC8CF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433FEA8F-854B-DC2E-2026-4A27BE7840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F00F6080-A99F-F4CA-9151-484F141050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EEB57-B6EC-42F5-A50C-C87FC35EEC64}" type="datetimeFigureOut">
              <a:rPr lang="sk-SK" smtClean="0"/>
              <a:t>18. 4. 2023</a:t>
            </a:fld>
            <a:endParaRPr lang="sk-SK"/>
          </a:p>
        </p:txBody>
      </p:sp>
      <p:sp>
        <p:nvSpPr>
          <p:cNvPr id="5" name="Zástupný objekt pre pätu 4">
            <a:extLst>
              <a:ext uri="{FF2B5EF4-FFF2-40B4-BE49-F238E27FC236}">
                <a16:creationId xmlns:a16="http://schemas.microsoft.com/office/drawing/2014/main" id="{20881A4B-C784-9348-BC28-9048E0B113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a:extLst>
              <a:ext uri="{FF2B5EF4-FFF2-40B4-BE49-F238E27FC236}">
                <a16:creationId xmlns:a16="http://schemas.microsoft.com/office/drawing/2014/main" id="{E3CA80BD-E40E-EAB4-A91A-7656057998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400B4-DE72-41F9-BB0F-C6CB71C3AD5D}" type="slidenum">
              <a:rPr lang="sk-SK" smtClean="0"/>
              <a:t>‹#›</a:t>
            </a:fld>
            <a:endParaRPr lang="sk-SK"/>
          </a:p>
        </p:txBody>
      </p:sp>
    </p:spTree>
    <p:extLst>
      <p:ext uri="{BB962C8B-B14F-4D97-AF65-F5344CB8AC3E}">
        <p14:creationId xmlns:p14="http://schemas.microsoft.com/office/powerpoint/2010/main" val="2122550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Unicameral" TargetMode="External"/><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ok 5">
            <a:extLst>
              <a:ext uri="{FF2B5EF4-FFF2-40B4-BE49-F238E27FC236}">
                <a16:creationId xmlns:a16="http://schemas.microsoft.com/office/drawing/2014/main" id="{CDCD246B-7FEE-F740-DDF1-D9E0F602537F}"/>
              </a:ext>
            </a:extLst>
          </p:cNvPr>
          <p:cNvPicPr>
            <a:picLocks noChangeAspect="1"/>
          </p:cNvPicPr>
          <p:nvPr/>
        </p:nvPicPr>
        <p:blipFill>
          <a:blip r:embed="rId2"/>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0F92846C-0CF9-1DF8-7E94-77F5CDA12111}"/>
              </a:ext>
            </a:extLst>
          </p:cNvPr>
          <p:cNvSpPr>
            <a:spLocks noGrp="1"/>
          </p:cNvSpPr>
          <p:nvPr>
            <p:ph type="ctrTitle"/>
          </p:nvPr>
        </p:nvSpPr>
        <p:spPr>
          <a:xfrm>
            <a:off x="0" y="657808"/>
            <a:ext cx="9144000" cy="2387600"/>
          </a:xfrm>
        </p:spPr>
        <p:txBody>
          <a:bodyPr>
            <a:normAutofit/>
          </a:bodyPr>
          <a:lstStyle/>
          <a:p>
            <a:pPr algn="l"/>
            <a:r>
              <a:rPr lang="sk-SK" sz="7200" dirty="0" err="1">
                <a:solidFill>
                  <a:schemeClr val="bg1"/>
                </a:solidFill>
                <a:latin typeface="Times New Roman" panose="02020603050405020304" pitchFamily="18" charset="0"/>
                <a:cs typeface="Times New Roman" panose="02020603050405020304" pitchFamily="18" charset="0"/>
              </a:rPr>
              <a:t>Denmark</a:t>
            </a:r>
            <a:endParaRPr lang="sk-SK" sz="7200" dirty="0">
              <a:solidFill>
                <a:schemeClr val="bg1"/>
              </a:solidFill>
              <a:latin typeface="Times New Roman" panose="02020603050405020304" pitchFamily="18" charset="0"/>
              <a:cs typeface="Times New Roman" panose="02020603050405020304" pitchFamily="18" charset="0"/>
            </a:endParaRPr>
          </a:p>
        </p:txBody>
      </p:sp>
      <p:sp>
        <p:nvSpPr>
          <p:cNvPr id="3" name="Podnadpis 2">
            <a:extLst>
              <a:ext uri="{FF2B5EF4-FFF2-40B4-BE49-F238E27FC236}">
                <a16:creationId xmlns:a16="http://schemas.microsoft.com/office/drawing/2014/main" id="{E714F3EF-118F-7B7B-FBDB-BE5C9F3973DE}"/>
              </a:ext>
            </a:extLst>
          </p:cNvPr>
          <p:cNvSpPr>
            <a:spLocks noGrp="1"/>
          </p:cNvSpPr>
          <p:nvPr>
            <p:ph type="subTitle" idx="1"/>
          </p:nvPr>
        </p:nvSpPr>
        <p:spPr>
          <a:xfrm>
            <a:off x="0" y="3946488"/>
            <a:ext cx="9144000" cy="1655762"/>
          </a:xfrm>
        </p:spPr>
        <p:txBody>
          <a:bodyPr/>
          <a:lstStyle/>
          <a:p>
            <a:pPr algn="l"/>
            <a:r>
              <a:rPr lang="sk-SK" dirty="0">
                <a:solidFill>
                  <a:schemeClr val="bg1"/>
                </a:solidFill>
                <a:latin typeface="Times New Roman" panose="02020603050405020304" pitchFamily="18" charset="0"/>
                <a:cs typeface="Times New Roman" panose="02020603050405020304" pitchFamily="18" charset="0"/>
              </a:rPr>
              <a:t>Hana </a:t>
            </a:r>
            <a:r>
              <a:rPr lang="sk-SK" dirty="0" err="1">
                <a:solidFill>
                  <a:schemeClr val="bg1"/>
                </a:solidFill>
                <a:latin typeface="Times New Roman" panose="02020603050405020304" pitchFamily="18" charset="0"/>
                <a:cs typeface="Times New Roman" panose="02020603050405020304" pitchFamily="18" charset="0"/>
              </a:rPr>
              <a:t>Grichová</a:t>
            </a:r>
            <a:endParaRPr lang="sk-SK" dirty="0">
              <a:solidFill>
                <a:schemeClr val="bg1"/>
              </a:solidFill>
              <a:latin typeface="Times New Roman" panose="02020603050405020304" pitchFamily="18" charset="0"/>
              <a:cs typeface="Times New Roman" panose="02020603050405020304" pitchFamily="18" charset="0"/>
            </a:endParaRPr>
          </a:p>
          <a:p>
            <a:pPr algn="l"/>
            <a:r>
              <a:rPr lang="sk-SK" dirty="0">
                <a:solidFill>
                  <a:schemeClr val="bg1"/>
                </a:solidFill>
                <a:latin typeface="Times New Roman" panose="02020603050405020304" pitchFamily="18" charset="0"/>
                <a:cs typeface="Times New Roman" panose="02020603050405020304" pitchFamily="18" charset="0"/>
              </a:rPr>
              <a:t>Nela Plevová</a:t>
            </a:r>
          </a:p>
        </p:txBody>
      </p:sp>
    </p:spTree>
    <p:extLst>
      <p:ext uri="{BB962C8B-B14F-4D97-AF65-F5344CB8AC3E}">
        <p14:creationId xmlns:p14="http://schemas.microsoft.com/office/powerpoint/2010/main" val="4148739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Zástupný objekt pre obsah 8">
            <a:extLst>
              <a:ext uri="{FF2B5EF4-FFF2-40B4-BE49-F238E27FC236}">
                <a16:creationId xmlns:a16="http://schemas.microsoft.com/office/drawing/2014/main" id="{D2BA0505-3680-5AB3-58CB-93298E1C4766}"/>
              </a:ext>
            </a:extLst>
          </p:cNvPr>
          <p:cNvPicPr>
            <a:picLocks noGrp="1" noChangeAspect="1"/>
          </p:cNvPicPr>
          <p:nvPr>
            <p:ph idx="1"/>
          </p:nvPr>
        </p:nvPicPr>
        <p:blipFill rotWithShape="1">
          <a:blip r:embed="rId2"/>
          <a:srcRect l="4471" r="7054" b="1"/>
          <a:stretch/>
        </p:blipFill>
        <p:spPr>
          <a:xfrm>
            <a:off x="0" y="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Zástupný text 3">
            <a:extLst>
              <a:ext uri="{FF2B5EF4-FFF2-40B4-BE49-F238E27FC236}">
                <a16:creationId xmlns:a16="http://schemas.microsoft.com/office/drawing/2014/main" id="{6C25A783-8599-DA1F-FBB4-B49177D6CFC1}"/>
              </a:ext>
            </a:extLst>
          </p:cNvPr>
          <p:cNvSpPr>
            <a:spLocks noGrp="1"/>
          </p:cNvSpPr>
          <p:nvPr>
            <p:ph type="body" sz="half" idx="2"/>
          </p:nvPr>
        </p:nvSpPr>
        <p:spPr>
          <a:xfrm>
            <a:off x="8366762" y="616559"/>
            <a:ext cx="3822189" cy="5624872"/>
          </a:xfrm>
        </p:spPr>
        <p:txBody>
          <a:bodyPr vert="horz" lIns="91440" tIns="45720" rIns="91440" bIns="45720" rtlCol="0">
            <a:normAutofit lnSpcReduction="10000"/>
          </a:bodyPr>
          <a:lstStyle/>
          <a:p>
            <a:pPr indent="-2286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Denmark has an area of 42,943 and the biggest city Copenhagen is also the capital. Copenhagen is situated on the biggest island Zealand</a:t>
            </a:r>
          </a:p>
          <a:p>
            <a:pPr indent="-2286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It is a country in northern Europe. It is made up of the Jutland Peninsula and more than 400 islands in the North Sea.</a:t>
            </a:r>
          </a:p>
          <a:p>
            <a:pPr indent="-2286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Denmark has a long coastline with many lagoons, gulfs, and inlets. No part of Denmark is more than 67 kilometers from the sea.</a:t>
            </a:r>
          </a:p>
          <a:p>
            <a:pPr indent="-2286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It shares a border with Germany to the south. The country is almost two times the size of Massachusetts.</a:t>
            </a:r>
          </a:p>
          <a:p>
            <a:pPr indent="-228600">
              <a:buFont typeface="Arial" panose="020B0604020202020204" pitchFamily="34" charset="0"/>
              <a:buChar char="•"/>
            </a:pPr>
            <a:endParaRPr lang="en-US" sz="1700" dirty="0"/>
          </a:p>
        </p:txBody>
      </p:sp>
    </p:spTree>
    <p:extLst>
      <p:ext uri="{BB962C8B-B14F-4D97-AF65-F5344CB8AC3E}">
        <p14:creationId xmlns:p14="http://schemas.microsoft.com/office/powerpoint/2010/main" val="492942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Zástupný objekt pre obsah 4">
            <a:extLst>
              <a:ext uri="{FF2B5EF4-FFF2-40B4-BE49-F238E27FC236}">
                <a16:creationId xmlns:a16="http://schemas.microsoft.com/office/drawing/2014/main" id="{5AB870ED-4D5E-A4F9-5453-EA6188B14EB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059" r="3059"/>
          <a:stretch/>
        </p:blipFill>
        <p:spPr>
          <a:xfrm>
            <a:off x="0"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Zástupný text 3">
            <a:extLst>
              <a:ext uri="{FF2B5EF4-FFF2-40B4-BE49-F238E27FC236}">
                <a16:creationId xmlns:a16="http://schemas.microsoft.com/office/drawing/2014/main" id="{E41F497F-27FF-8A1B-3BDD-1D0C6EBA189E}"/>
              </a:ext>
            </a:extLst>
          </p:cNvPr>
          <p:cNvSpPr>
            <a:spLocks noGrp="1"/>
          </p:cNvSpPr>
          <p:nvPr>
            <p:ph type="body" sz="half" idx="2"/>
          </p:nvPr>
        </p:nvSpPr>
        <p:spPr>
          <a:xfrm>
            <a:off x="8368285" y="465827"/>
            <a:ext cx="3822189" cy="5797401"/>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capital of the country, Copenhagen is one of the most livable cities in the world.</a:t>
            </a:r>
            <a:endParaRPr lang="sk-SK" sz="2400" dirty="0">
              <a:latin typeface="Times New Roman" panose="02020603050405020304" pitchFamily="18" charset="0"/>
              <a:cs typeface="Times New Roman" panose="02020603050405020304" pitchFamily="18" charset="0"/>
            </a:endParaRPr>
          </a:p>
          <a:p>
            <a:pPr indent="-2286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Odense is the birthplace of Hans Christian Andersen, who lit up the world with his literary creations. </a:t>
            </a:r>
            <a:endParaRPr lang="sk-SK" sz="2400" dirty="0">
              <a:latin typeface="Times New Roman" panose="02020603050405020304" pitchFamily="18" charset="0"/>
              <a:cs typeface="Times New Roman" panose="02020603050405020304" pitchFamily="18" charset="0"/>
            </a:endParaRPr>
          </a:p>
          <a:p>
            <a:pPr indent="-2286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Founded by the Vikings, Aarhus is the second-largest city in the country</a:t>
            </a:r>
            <a:r>
              <a:rPr lang="sk-SK"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fittingly named the European Capital of Culture in 2017,  for the wealth of attractions that it has to show off. </a:t>
            </a:r>
            <a:endParaRPr lang="sk-SK" sz="2400" dirty="0">
              <a:latin typeface="Times New Roman" panose="02020603050405020304" pitchFamily="18" charset="0"/>
              <a:cs typeface="Times New Roman" panose="02020603050405020304" pitchFamily="18" charset="0"/>
            </a:endParaRPr>
          </a:p>
          <a:p>
            <a:pPr indent="-2286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With its recently restored waterfront at the heart of the city, Aalborg is attempting to rejuvenate and breathe fresh life into the industrial parts of the city that have long lain neglected. </a:t>
            </a:r>
          </a:p>
          <a:p>
            <a:pPr indent="-228600">
              <a:buFont typeface="Arial" panose="020B0604020202020204" pitchFamily="34" charset="0"/>
              <a:buChar char="•"/>
            </a:pPr>
            <a:endParaRPr lang="en-US" sz="1300" dirty="0"/>
          </a:p>
        </p:txBody>
      </p:sp>
    </p:spTree>
    <p:extLst>
      <p:ext uri="{BB962C8B-B14F-4D97-AF65-F5344CB8AC3E}">
        <p14:creationId xmlns:p14="http://schemas.microsoft.com/office/powerpoint/2010/main" val="2868792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Zástupný objekt pre obsah 4">
            <a:extLst>
              <a:ext uri="{FF2B5EF4-FFF2-40B4-BE49-F238E27FC236}">
                <a16:creationId xmlns:a16="http://schemas.microsoft.com/office/drawing/2014/main" id="{DE9F021F-12EA-DDDD-45BF-FEC1501AE21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047" r="3047"/>
          <a:stretch/>
        </p:blipFill>
        <p:spPr>
          <a:xfrm>
            <a:off x="-767750"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Zástupný text 3">
            <a:extLst>
              <a:ext uri="{FF2B5EF4-FFF2-40B4-BE49-F238E27FC236}">
                <a16:creationId xmlns:a16="http://schemas.microsoft.com/office/drawing/2014/main" id="{A73091DD-25C3-BD37-6410-EEB9E004139E}"/>
              </a:ext>
            </a:extLst>
          </p:cNvPr>
          <p:cNvSpPr>
            <a:spLocks noGrp="1"/>
          </p:cNvSpPr>
          <p:nvPr>
            <p:ph type="body" sz="half" idx="2"/>
          </p:nvPr>
        </p:nvSpPr>
        <p:spPr>
          <a:xfrm>
            <a:off x="8369811" y="422469"/>
            <a:ext cx="3822189" cy="6013061"/>
          </a:xfrm>
        </p:spPr>
        <p:txBody>
          <a:bodyPr vert="horz" lIns="91440" tIns="45720" rIns="91440" bIns="45720" rtlCol="0">
            <a:normAutofit lnSpcReduction="10000"/>
          </a:bodyPr>
          <a:lstStyle/>
          <a:p>
            <a:pPr marL="342900" indent="-2286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Danish parliament is unicamera</a:t>
            </a:r>
            <a:r>
              <a:rPr lang="en-US" sz="2000" dirty="0">
                <a:latin typeface="Times New Roman" panose="02020603050405020304" pitchFamily="18" charset="0"/>
                <a:cs typeface="Times New Roman" panose="02020603050405020304" pitchFamily="18" charset="0"/>
                <a:hlinkClick r:id="rId3" tooltip="Unicameral">
                  <a:extLst>
                    <a:ext uri="{A12FA001-AC4F-418D-AE19-62706E023703}">
                      <ahyp:hlinkClr xmlns:ahyp="http://schemas.microsoft.com/office/drawing/2018/hyperlinkcolor" val="tx"/>
                    </a:ext>
                  </a:extLst>
                </a:hlinkClick>
              </a:rPr>
              <a:t>l</a:t>
            </a:r>
            <a:r>
              <a:rPr lang="en-US" sz="2000" dirty="0">
                <a:latin typeface="Times New Roman" panose="02020603050405020304" pitchFamily="18" charset="0"/>
                <a:cs typeface="Times New Roman" panose="02020603050405020304" pitchFamily="18" charset="0"/>
              </a:rPr>
              <a:t> and called the Folketing It is the legislature of the Kingdom of Denmark, passing acts that apply in Denmark and, variably, Greenland and the Faroe Islands.</a:t>
            </a:r>
          </a:p>
          <a:p>
            <a:pPr marL="342900" indent="-228600">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There are representatives of 16 parties in the Danish parliament, and since 1909 no party has had enough representatives to rule entirely on its own. Instead, multiple parties put together a ruling coalition.</a:t>
            </a:r>
          </a:p>
          <a:p>
            <a:pPr marL="342900" indent="-228600">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The Folketing is also responsible for adopting the state´s budgets, approving the state's accounts, appointing and exercising control of the Government, and taking part in international co-operation.</a:t>
            </a:r>
          </a:p>
        </p:txBody>
      </p:sp>
    </p:spTree>
    <p:extLst>
      <p:ext uri="{BB962C8B-B14F-4D97-AF65-F5344CB8AC3E}">
        <p14:creationId xmlns:p14="http://schemas.microsoft.com/office/powerpoint/2010/main" val="1680747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Zástupný objekt pre obsah 4" descr="Obrázok, na ktorom je text, chlap, ošatenie, osoba&#10;&#10;Automaticky generovaný popis">
            <a:extLst>
              <a:ext uri="{FF2B5EF4-FFF2-40B4-BE49-F238E27FC236}">
                <a16:creationId xmlns:a16="http://schemas.microsoft.com/office/drawing/2014/main" id="{39CE358C-1C73-5FA4-76EB-E5265BFB39BA}"/>
              </a:ext>
            </a:extLst>
          </p:cNvPr>
          <p:cNvPicPr>
            <a:picLocks noGrp="1" noChangeAspect="1"/>
          </p:cNvPicPr>
          <p:nvPr>
            <p:ph idx="1"/>
          </p:nvPr>
        </p:nvPicPr>
        <p:blipFill rotWithShape="1">
          <a:blip r:embed="rId2"/>
          <a:srcRect l="7294"/>
          <a:stretch/>
        </p:blipFill>
        <p:spPr>
          <a:xfrm>
            <a:off x="0" y="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Zástupný text 3">
            <a:extLst>
              <a:ext uri="{FF2B5EF4-FFF2-40B4-BE49-F238E27FC236}">
                <a16:creationId xmlns:a16="http://schemas.microsoft.com/office/drawing/2014/main" id="{650357C6-CC8C-35E8-C89A-8C7EF628AD89}"/>
              </a:ext>
            </a:extLst>
          </p:cNvPr>
          <p:cNvSpPr>
            <a:spLocks noGrp="1"/>
          </p:cNvSpPr>
          <p:nvPr>
            <p:ph type="body" sz="half" idx="2"/>
          </p:nvPr>
        </p:nvSpPr>
        <p:spPr>
          <a:xfrm>
            <a:off x="8378264" y="413843"/>
            <a:ext cx="3822189" cy="6030314"/>
          </a:xfrm>
        </p:spPr>
        <p:txBody>
          <a:bodyPr vert="horz" lIns="91440" tIns="45720" rIns="91440" bIns="45720" rtlCol="0">
            <a:normAutofit/>
          </a:bodyPr>
          <a:lstStyle/>
          <a:p>
            <a:pPr indent="-228600">
              <a:buFont typeface="Arial" panose="020B0604020202020204" pitchFamily="34" charset="0"/>
              <a:buChar char="•"/>
            </a:pPr>
            <a:r>
              <a:rPr lang="en-US" sz="2400" i="0" dirty="0">
                <a:effectLst/>
                <a:latin typeface="Times New Roman" panose="02020603050405020304" pitchFamily="18" charset="0"/>
                <a:cs typeface="Times New Roman" panose="02020603050405020304" pitchFamily="18" charset="0"/>
              </a:rPr>
              <a:t>Legendary Danish children’s author Hans Christian Andersen is remembered for his fairy tales, such as The Little Mermaid, The Little Match Girl</a:t>
            </a:r>
            <a:r>
              <a:rPr lang="sk-SK" sz="2400" dirty="0">
                <a:latin typeface="Times New Roman" panose="02020603050405020304" pitchFamily="18" charset="0"/>
                <a:cs typeface="Times New Roman" panose="02020603050405020304" pitchFamily="18" charset="0"/>
              </a:rPr>
              <a:t> and </a:t>
            </a:r>
            <a:r>
              <a:rPr lang="en-US" sz="2400" i="0" dirty="0">
                <a:effectLst/>
                <a:latin typeface="Times New Roman" panose="02020603050405020304" pitchFamily="18" charset="0"/>
                <a:cs typeface="Times New Roman" panose="02020603050405020304" pitchFamily="18" charset="0"/>
              </a:rPr>
              <a:t>The Emperor's New Clothes</a:t>
            </a:r>
            <a:r>
              <a:rPr lang="en-US" sz="2400" dirty="0">
                <a:latin typeface="Times New Roman" panose="02020603050405020304" pitchFamily="18" charset="0"/>
                <a:cs typeface="Times New Roman" panose="02020603050405020304" pitchFamily="18" charset="0"/>
              </a:rPr>
              <a:t>.</a:t>
            </a:r>
          </a:p>
          <a:p>
            <a:pPr indent="-228600">
              <a:buFont typeface="Arial" panose="020B0604020202020204" pitchFamily="34" charset="0"/>
              <a:buChar char="•"/>
            </a:pPr>
            <a:r>
              <a:rPr lang="en-US" sz="2400" i="0" dirty="0">
                <a:effectLst/>
                <a:latin typeface="Times New Roman" panose="02020603050405020304" pitchFamily="18" charset="0"/>
                <a:cs typeface="Times New Roman" panose="02020603050405020304" pitchFamily="18" charset="0"/>
              </a:rPr>
              <a:t>Five-time Danish Football Player of the Year Christian Eriksen has gained fame as a Tottenham Hotspur midfielder, and now plays for Inter Milan</a:t>
            </a:r>
          </a:p>
          <a:p>
            <a:pPr indent="-2286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Kevin </a:t>
            </a:r>
            <a:r>
              <a:rPr lang="en-US" sz="2400" i="0" dirty="0">
                <a:effectLst/>
                <a:latin typeface="Times New Roman" panose="02020603050405020304" pitchFamily="18" charset="0"/>
                <a:cs typeface="Times New Roman" panose="02020603050405020304" pitchFamily="18" charset="0"/>
              </a:rPr>
              <a:t> Magnussen is a Formula 1 driver in an America</a:t>
            </a:r>
            <a:r>
              <a:rPr lang="en-US" sz="2400" dirty="0">
                <a:latin typeface="Times New Roman" panose="02020603050405020304" pitchFamily="18" charset="0"/>
                <a:cs typeface="Times New Roman" panose="02020603050405020304" pitchFamily="18" charset="0"/>
              </a:rPr>
              <a:t>n team Haas</a:t>
            </a:r>
            <a:endParaRPr lang="en-US" sz="2400" i="0" dirty="0">
              <a:effectLst/>
              <a:latin typeface="Times New Roman" panose="02020603050405020304" pitchFamily="18" charset="0"/>
              <a:cs typeface="Times New Roman" panose="02020603050405020304" pitchFamily="18" charset="0"/>
            </a:endParaRPr>
          </a:p>
          <a:p>
            <a:pPr indent="-228600">
              <a:buFont typeface="Arial" panose="020B0604020202020204" pitchFamily="34" charset="0"/>
              <a:buChar char="•"/>
            </a:pPr>
            <a:endParaRPr lang="en-US" sz="1900" dirty="0"/>
          </a:p>
        </p:txBody>
      </p:sp>
    </p:spTree>
    <p:extLst>
      <p:ext uri="{BB962C8B-B14F-4D97-AF65-F5344CB8AC3E}">
        <p14:creationId xmlns:p14="http://schemas.microsoft.com/office/powerpoint/2010/main" val="400293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anish Royal Family: Queen 'sorry' after stripping grandchildren's titles -  BBC News">
            <a:extLst>
              <a:ext uri="{FF2B5EF4-FFF2-40B4-BE49-F238E27FC236}">
                <a16:creationId xmlns:a16="http://schemas.microsoft.com/office/drawing/2014/main" id="{6104B993-4858-E33E-4E32-B1E103BA63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307" r="6382"/>
          <a:stretch/>
        </p:blipFill>
        <p:spPr bwMode="auto">
          <a:xfrm>
            <a:off x="-327803"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FBD94B5-6DB5-8F97-9820-2DE8CC041BDF}"/>
              </a:ext>
            </a:extLst>
          </p:cNvPr>
          <p:cNvSpPr>
            <a:spLocks noGrp="1"/>
          </p:cNvSpPr>
          <p:nvPr>
            <p:ph idx="1"/>
          </p:nvPr>
        </p:nvSpPr>
        <p:spPr>
          <a:xfrm>
            <a:off x="7980009" y="640228"/>
            <a:ext cx="3907191" cy="5915847"/>
          </a:xfrm>
        </p:spPr>
        <p:txBody>
          <a:bodyPr vert="horz" lIns="91440" tIns="45720" rIns="91440" bIns="45720" rtlCol="0">
            <a:normAutofit/>
          </a:bodyPr>
          <a:lstStyle/>
          <a:p>
            <a:r>
              <a:rPr lang="en-US" sz="2000" b="0" i="0" dirty="0">
                <a:effectLst/>
                <a:latin typeface="Times New Roman" panose="02020603050405020304" pitchFamily="18" charset="0"/>
                <a:cs typeface="Times New Roman" panose="02020603050405020304" pitchFamily="18" charset="0"/>
              </a:rPr>
              <a:t>The current Kingdom of Denmark was founded by the </a:t>
            </a:r>
            <a:r>
              <a:rPr lang="en-US" sz="2000" dirty="0">
                <a:latin typeface="Times New Roman" panose="02020603050405020304" pitchFamily="18" charset="0"/>
                <a:cs typeface="Times New Roman" panose="02020603050405020304" pitchFamily="18" charset="0"/>
              </a:rPr>
              <a:t>Viking</a:t>
            </a:r>
            <a:r>
              <a:rPr lang="en-US" sz="2000" b="0" i="0" dirty="0">
                <a:effectLst/>
                <a:latin typeface="Times New Roman" panose="02020603050405020304" pitchFamily="18" charset="0"/>
                <a:cs typeface="Times New Roman" panose="02020603050405020304" pitchFamily="18" charset="0"/>
              </a:rPr>
              <a:t> kings </a:t>
            </a:r>
            <a:r>
              <a:rPr lang="en-US" sz="2000" dirty="0">
                <a:latin typeface="Times New Roman" panose="02020603050405020304" pitchFamily="18" charset="0"/>
                <a:cs typeface="Times New Roman" panose="02020603050405020304" pitchFamily="18" charset="0"/>
              </a:rPr>
              <a:t>Gorm the Old</a:t>
            </a:r>
            <a:r>
              <a:rPr lang="en-US" sz="2000" b="0" i="0" dirty="0">
                <a:effectLst/>
                <a:latin typeface="Times New Roman" panose="02020603050405020304" pitchFamily="18" charset="0"/>
                <a:cs typeface="Times New Roman" panose="02020603050405020304" pitchFamily="18" charset="0"/>
              </a:rPr>
              <a:t> and </a:t>
            </a:r>
            <a:r>
              <a:rPr lang="en-US" sz="2000" dirty="0">
                <a:latin typeface="Times New Roman" panose="02020603050405020304" pitchFamily="18" charset="0"/>
                <a:cs typeface="Times New Roman" panose="02020603050405020304" pitchFamily="18" charset="0"/>
              </a:rPr>
              <a:t>Harald Bluetooth</a:t>
            </a:r>
            <a:r>
              <a:rPr lang="en-US" sz="2000" b="0" i="0" dirty="0">
                <a:effectLst/>
                <a:latin typeface="Times New Roman" panose="02020603050405020304" pitchFamily="18" charset="0"/>
                <a:cs typeface="Times New Roman" panose="02020603050405020304" pitchFamily="18" charset="0"/>
              </a:rPr>
              <a:t> in the 10th century. Originally an </a:t>
            </a:r>
            <a:r>
              <a:rPr lang="en-US" sz="2000" dirty="0">
                <a:latin typeface="Times New Roman" panose="02020603050405020304" pitchFamily="18" charset="0"/>
                <a:cs typeface="Times New Roman" panose="02020603050405020304" pitchFamily="18" charset="0"/>
              </a:rPr>
              <a:t>elective monarchy</a:t>
            </a:r>
            <a:r>
              <a:rPr lang="en-US" sz="2000" b="0" i="0" dirty="0">
                <a:effectLst/>
                <a:latin typeface="Times New Roman" panose="02020603050405020304" pitchFamily="18" charset="0"/>
                <a:cs typeface="Times New Roman" panose="02020603050405020304" pitchFamily="18" charset="0"/>
              </a:rPr>
              <a:t>, it became </a:t>
            </a:r>
            <a:r>
              <a:rPr lang="en-US" sz="2000" dirty="0">
                <a:latin typeface="Times New Roman" panose="02020603050405020304" pitchFamily="18" charset="0"/>
                <a:cs typeface="Times New Roman" panose="02020603050405020304" pitchFamily="18" charset="0"/>
              </a:rPr>
              <a:t>hereditary</a:t>
            </a:r>
            <a:r>
              <a:rPr lang="en-US" sz="2000" b="0" i="0" dirty="0">
                <a:effectLst/>
                <a:latin typeface="Times New Roman" panose="02020603050405020304" pitchFamily="18" charset="0"/>
                <a:cs typeface="Times New Roman" panose="02020603050405020304" pitchFamily="18" charset="0"/>
              </a:rPr>
              <a:t> only in the 17th century during the reign of </a:t>
            </a:r>
            <a:r>
              <a:rPr lang="en-US" sz="2000" dirty="0">
                <a:latin typeface="Times New Roman" panose="02020603050405020304" pitchFamily="18" charset="0"/>
                <a:cs typeface="Times New Roman" panose="02020603050405020304" pitchFamily="18" charset="0"/>
              </a:rPr>
              <a:t>Frederick III</a:t>
            </a:r>
            <a:r>
              <a:rPr lang="en-US" sz="2000" b="0" i="0" dirty="0">
                <a:effectLst/>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Queen </a:t>
            </a:r>
            <a:r>
              <a:rPr lang="en-US" sz="2000" dirty="0" err="1">
                <a:latin typeface="Times New Roman" panose="02020603050405020304" pitchFamily="18" charset="0"/>
                <a:cs typeface="Times New Roman" panose="02020603050405020304" pitchFamily="18" charset="0"/>
              </a:rPr>
              <a:t>Marghetre</a:t>
            </a:r>
            <a:r>
              <a:rPr lang="en-US" sz="2000" b="0" i="0" dirty="0">
                <a:effectLst/>
                <a:latin typeface="Times New Roman" panose="02020603050405020304" pitchFamily="18" charset="0"/>
                <a:cs typeface="Times New Roman" panose="02020603050405020304" pitchFamily="18" charset="0"/>
              </a:rPr>
              <a:t> ascended the throne on the death of her father, </a:t>
            </a:r>
            <a:r>
              <a:rPr lang="en-US" sz="2000" dirty="0">
                <a:latin typeface="Times New Roman" panose="02020603050405020304" pitchFamily="18" charset="0"/>
                <a:cs typeface="Times New Roman" panose="02020603050405020304" pitchFamily="18" charset="0"/>
              </a:rPr>
              <a:t>King Frederick IX</a:t>
            </a:r>
            <a:r>
              <a:rPr lang="en-US" sz="2000" b="0" i="0" dirty="0">
                <a:effectLst/>
                <a:latin typeface="Times New Roman" panose="02020603050405020304" pitchFamily="18" charset="0"/>
                <a:cs typeface="Times New Roman" panose="02020603050405020304" pitchFamily="18" charset="0"/>
              </a:rPr>
              <a:t>, on 14 January 1972. She became the first female monarch of Denmark since </a:t>
            </a:r>
            <a:r>
              <a:rPr lang="en-US" sz="2000" dirty="0">
                <a:latin typeface="Times New Roman" panose="02020603050405020304" pitchFamily="18" charset="0"/>
                <a:cs typeface="Times New Roman" panose="02020603050405020304" pitchFamily="18" charset="0"/>
              </a:rPr>
              <a:t>Margrethe I</a:t>
            </a:r>
            <a:r>
              <a:rPr lang="en-US" sz="2000" b="0" i="0" dirty="0">
                <a:effectLst/>
                <a:latin typeface="Times New Roman" panose="02020603050405020304" pitchFamily="18" charset="0"/>
                <a:cs typeface="Times New Roman" panose="02020603050405020304" pitchFamily="18" charset="0"/>
              </a:rPr>
              <a:t>, ruler of the </a:t>
            </a:r>
            <a:r>
              <a:rPr lang="en-US" sz="2000" dirty="0">
                <a:latin typeface="Times New Roman" panose="02020603050405020304" pitchFamily="18" charset="0"/>
                <a:cs typeface="Times New Roman" panose="02020603050405020304" pitchFamily="18" charset="0"/>
              </a:rPr>
              <a:t>Scandinavian</a:t>
            </a:r>
            <a:r>
              <a:rPr lang="en-US" sz="2000" b="0" i="0" dirty="0">
                <a:effectLst/>
                <a:latin typeface="Times New Roman" panose="02020603050405020304" pitchFamily="18" charset="0"/>
                <a:cs typeface="Times New Roman" panose="02020603050405020304" pitchFamily="18" charset="0"/>
              </a:rPr>
              <a:t> countries in 1375‒1412, during the </a:t>
            </a:r>
            <a:r>
              <a:rPr lang="en-US" sz="2000" dirty="0">
                <a:latin typeface="Times New Roman" panose="02020603050405020304" pitchFamily="18" charset="0"/>
                <a:cs typeface="Times New Roman" panose="02020603050405020304" pitchFamily="18" charset="0"/>
              </a:rPr>
              <a:t>Kalmar Union</a:t>
            </a:r>
            <a:r>
              <a:rPr lang="en-US" sz="2000" b="0" i="0" dirty="0">
                <a:effectLst/>
                <a:latin typeface="Times New Roman" panose="02020603050405020304" pitchFamily="18" charset="0"/>
                <a:cs typeface="Times New Roman" panose="02020603050405020304" pitchFamily="18" charset="0"/>
              </a:rPr>
              <a:t>. Accordingly, her </a:t>
            </a:r>
            <a:r>
              <a:rPr lang="en-US" sz="2000" dirty="0">
                <a:latin typeface="Times New Roman" panose="02020603050405020304" pitchFamily="18" charset="0"/>
                <a:cs typeface="Times New Roman" panose="02020603050405020304" pitchFamily="18" charset="0"/>
              </a:rPr>
              <a:t>heir apparent</a:t>
            </a:r>
            <a:r>
              <a:rPr lang="en-US" sz="2000" b="0" i="0" dirty="0">
                <a:effectLst/>
                <a:latin typeface="Times New Roman" panose="02020603050405020304" pitchFamily="18" charset="0"/>
                <a:cs typeface="Times New Roman" panose="02020603050405020304" pitchFamily="18" charset="0"/>
              </a:rPr>
              <a:t> is </a:t>
            </a:r>
            <a:r>
              <a:rPr lang="en-US" sz="2000" dirty="0">
                <a:latin typeface="Times New Roman" panose="02020603050405020304" pitchFamily="18" charset="0"/>
                <a:cs typeface="Times New Roman" panose="02020603050405020304" pitchFamily="18" charset="0"/>
              </a:rPr>
              <a:t>Crown Prince</a:t>
            </a:r>
            <a:r>
              <a:rPr lang="en-US" sz="2000" b="0" i="0" dirty="0">
                <a:effectLst/>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Frederik.</a:t>
            </a:r>
          </a:p>
          <a:p>
            <a:endParaRPr lang="en-US" sz="1600" dirty="0"/>
          </a:p>
        </p:txBody>
      </p:sp>
    </p:spTree>
    <p:extLst>
      <p:ext uri="{BB962C8B-B14F-4D97-AF65-F5344CB8AC3E}">
        <p14:creationId xmlns:p14="http://schemas.microsoft.com/office/powerpoint/2010/main" val="3397985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A874925B-EBC3-389D-43F2-4073E6432C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60" r="15641" b="15346"/>
          <a:stretch/>
        </p:blipFill>
        <p:spPr bwMode="auto">
          <a:xfrm>
            <a:off x="-3047" y="10"/>
            <a:ext cx="9672689"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536F8AF-E5FA-9E84-E312-4FE1CE0A1412}"/>
              </a:ext>
            </a:extLst>
          </p:cNvPr>
          <p:cNvSpPr>
            <a:spLocks noGrp="1"/>
          </p:cNvSpPr>
          <p:nvPr>
            <p:ph idx="1"/>
          </p:nvPr>
        </p:nvSpPr>
        <p:spPr>
          <a:xfrm>
            <a:off x="8255966" y="203359"/>
            <a:ext cx="3822189" cy="3742762"/>
          </a:xfrm>
        </p:spPr>
        <p:txBody>
          <a:bodyPr vert="horz" lIns="91440" tIns="45720" rIns="91440" bIns="45720" rtlCol="0">
            <a:noAutofit/>
          </a:bodyPr>
          <a:lstStyle/>
          <a:p>
            <a:r>
              <a:rPr lang="en-US" sz="2400" b="0" i="0" dirty="0">
                <a:effectLst/>
                <a:latin typeface="Times New Roman" panose="02020603050405020304" pitchFamily="18" charset="0"/>
                <a:cs typeface="Times New Roman" panose="02020603050405020304" pitchFamily="18" charset="0"/>
              </a:rPr>
              <a:t>It has a population of </a:t>
            </a:r>
            <a:r>
              <a:rPr lang="en-US" sz="2400" i="0" dirty="0">
                <a:effectLst/>
                <a:latin typeface="Times New Roman" panose="02020603050405020304" pitchFamily="18" charset="0"/>
                <a:cs typeface="Times New Roman" panose="02020603050405020304" pitchFamily="18" charset="0"/>
              </a:rPr>
              <a:t>5.935 million, </a:t>
            </a:r>
            <a:r>
              <a:rPr lang="en-US" sz="2400" b="0" i="0" dirty="0">
                <a:effectLst/>
                <a:latin typeface="Times New Roman" panose="02020603050405020304" pitchFamily="18" charset="0"/>
                <a:cs typeface="Times New Roman" panose="02020603050405020304" pitchFamily="18" charset="0"/>
              </a:rPr>
              <a:t>of which 800,000 live in the capital and largest city, Copenhagen.</a:t>
            </a:r>
          </a:p>
          <a:p>
            <a:r>
              <a:rPr lang="en-US" sz="2400" b="0" i="0" dirty="0">
                <a:effectLst/>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World Happiness Report</a:t>
            </a:r>
            <a:r>
              <a:rPr lang="en-US" sz="2400" b="0" i="0" dirty="0">
                <a:effectLst/>
                <a:latin typeface="Times New Roman" panose="02020603050405020304" pitchFamily="18" charset="0"/>
                <a:cs typeface="Times New Roman" panose="02020603050405020304" pitchFamily="18" charset="0"/>
              </a:rPr>
              <a:t> frequently ranks Denmark's population as the happiest in the world. This has been credited to the country's highly considered education and </a:t>
            </a:r>
            <a:r>
              <a:rPr lang="en-US" sz="2400" dirty="0">
                <a:latin typeface="Times New Roman" panose="02020603050405020304" pitchFamily="18" charset="0"/>
                <a:cs typeface="Times New Roman" panose="02020603050405020304" pitchFamily="18" charset="0"/>
              </a:rPr>
              <a:t>health care</a:t>
            </a:r>
            <a:r>
              <a:rPr lang="en-US" sz="2400" b="0" i="0" dirty="0">
                <a:effectLst/>
                <a:latin typeface="Times New Roman" panose="02020603050405020304" pitchFamily="18" charset="0"/>
                <a:cs typeface="Times New Roman" panose="02020603050405020304" pitchFamily="18" charset="0"/>
              </a:rPr>
              <a:t> systems.</a:t>
            </a:r>
          </a:p>
          <a:p>
            <a:r>
              <a:rPr lang="en-US" sz="2400" b="0" i="0" dirty="0">
                <a:effectLst/>
                <a:latin typeface="Times New Roman" panose="02020603050405020304" pitchFamily="18" charset="0"/>
                <a:cs typeface="Times New Roman" panose="02020603050405020304" pitchFamily="18" charset="0"/>
              </a:rPr>
              <a:t>86.11% of the population in Denmark is of </a:t>
            </a:r>
            <a:r>
              <a:rPr lang="en-US" sz="2400" dirty="0">
                <a:latin typeface="Times New Roman" panose="02020603050405020304" pitchFamily="18" charset="0"/>
                <a:cs typeface="Times New Roman" panose="02020603050405020304" pitchFamily="18" charset="0"/>
              </a:rPr>
              <a:t>Danish</a:t>
            </a:r>
            <a:r>
              <a:rPr lang="en-US" sz="2400" b="0" i="0" dirty="0">
                <a:effectLst/>
                <a:latin typeface="Times New Roman" panose="02020603050405020304" pitchFamily="18" charset="0"/>
                <a:cs typeface="Times New Roman" panose="02020603050405020304" pitchFamily="18" charset="0"/>
              </a:rPr>
              <a:t> descent.</a:t>
            </a:r>
          </a:p>
          <a:p>
            <a:r>
              <a:rPr lang="en-US" sz="2400" dirty="0">
                <a:latin typeface="Times New Roman" panose="02020603050405020304" pitchFamily="18" charset="0"/>
                <a:cs typeface="Times New Roman" panose="02020603050405020304" pitchFamily="18" charset="0"/>
              </a:rPr>
              <a:t> Christianity</a:t>
            </a:r>
            <a:r>
              <a:rPr lang="en-US" sz="2400" b="0" i="0" dirty="0">
                <a:effectLst/>
                <a:latin typeface="Times New Roman" panose="02020603050405020304" pitchFamily="18" charset="0"/>
                <a:cs typeface="Times New Roman" panose="02020603050405020304" pitchFamily="18" charset="0"/>
              </a:rPr>
              <a:t> is the dominant religion in Denmark.</a:t>
            </a:r>
          </a:p>
        </p:txBody>
      </p:sp>
    </p:spTree>
    <p:extLst>
      <p:ext uri="{BB962C8B-B14F-4D97-AF65-F5344CB8AC3E}">
        <p14:creationId xmlns:p14="http://schemas.microsoft.com/office/powerpoint/2010/main" val="3689035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The white cliffs of Møn are located south of Copenhagen">
            <a:extLst>
              <a:ext uri="{FF2B5EF4-FFF2-40B4-BE49-F238E27FC236}">
                <a16:creationId xmlns:a16="http://schemas.microsoft.com/office/drawing/2014/main" id="{4751BE2D-82CD-3C09-1333-1AB4F2D04D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18" r="1657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8F8BA39-D7C7-8BB7-06D6-345F239232C5}"/>
              </a:ext>
            </a:extLst>
          </p:cNvPr>
          <p:cNvSpPr>
            <a:spLocks noGrp="1"/>
          </p:cNvSpPr>
          <p:nvPr>
            <p:ph idx="1"/>
          </p:nvPr>
        </p:nvSpPr>
        <p:spPr>
          <a:xfrm>
            <a:off x="8118206" y="562269"/>
            <a:ext cx="3822189" cy="3742762"/>
          </a:xfrm>
        </p:spPr>
        <p:txBody>
          <a:bodyPr vert="horz" lIns="91440" tIns="45720" rIns="91440" bIns="45720" rtlCol="0">
            <a:noAutofit/>
          </a:bodyPr>
          <a:lstStyle/>
          <a:p>
            <a:r>
              <a:rPr lang="en-US" sz="2200" i="0" dirty="0">
                <a:effectLst/>
                <a:latin typeface="Times New Roman" panose="02020603050405020304" pitchFamily="18" charset="0"/>
                <a:cs typeface="Times New Roman" panose="02020603050405020304" pitchFamily="18" charset="0"/>
              </a:rPr>
              <a:t>Denmark's geography is </a:t>
            </a:r>
            <a:r>
              <a:rPr lang="en-US" sz="2200" i="0" dirty="0" err="1">
                <a:effectLst/>
                <a:latin typeface="Times New Roman" panose="02020603050405020304" pitchFamily="18" charset="0"/>
                <a:cs typeface="Times New Roman" panose="02020603050405020304" pitchFamily="18" charset="0"/>
              </a:rPr>
              <a:t>characterised</a:t>
            </a:r>
            <a:r>
              <a:rPr lang="en-US" sz="2200" i="0" dirty="0">
                <a:effectLst/>
                <a:latin typeface="Times New Roman" panose="02020603050405020304" pitchFamily="18" charset="0"/>
                <a:cs typeface="Times New Roman" panose="02020603050405020304" pitchFamily="18" charset="0"/>
              </a:rPr>
              <a:t> by flat, arable land, sandy coasts, low elevation, and a temperate climate.</a:t>
            </a:r>
          </a:p>
          <a:p>
            <a:r>
              <a:rPr lang="en-US" sz="2200" i="0" dirty="0">
                <a:effectLst/>
                <a:latin typeface="Times New Roman" panose="02020603050405020304" pitchFamily="18" charset="0"/>
                <a:cs typeface="Times New Roman" panose="02020603050405020304" pitchFamily="18" charset="0"/>
              </a:rPr>
              <a:t>Denmark has a temperate climate marked by relatively cool summers and moderately cold winters.</a:t>
            </a:r>
            <a:endParaRPr lang="en-US" sz="2200" dirty="0">
              <a:latin typeface="Times New Roman" panose="02020603050405020304" pitchFamily="18" charset="0"/>
              <a:cs typeface="Times New Roman" panose="02020603050405020304" pitchFamily="18" charset="0"/>
            </a:endParaRPr>
          </a:p>
          <a:p>
            <a:r>
              <a:rPr lang="en-US" sz="2200" i="0" dirty="0">
                <a:effectLst/>
                <a:latin typeface="Times New Roman" panose="02020603050405020304" pitchFamily="18" charset="0"/>
                <a:cs typeface="Times New Roman" panose="02020603050405020304" pitchFamily="18" charset="0"/>
              </a:rPr>
              <a:t>Denmark's Lake District is a spectacular spread of nature. </a:t>
            </a:r>
            <a:r>
              <a:rPr lang="en-US" sz="2200" dirty="0">
                <a:latin typeface="Times New Roman" panose="02020603050405020304" pitchFamily="18" charset="0"/>
                <a:cs typeface="Times New Roman" panose="02020603050405020304" pitchFamily="18" charset="0"/>
              </a:rPr>
              <a:t>There is the</a:t>
            </a:r>
            <a:r>
              <a:rPr lang="en-US" sz="2200" i="0" dirty="0">
                <a:effectLst/>
                <a:latin typeface="Times New Roman" panose="02020603050405020304" pitchFamily="18" charset="0"/>
                <a:cs typeface="Times New Roman" panose="02020603050405020304" pitchFamily="18" charset="0"/>
              </a:rPr>
              <a:t> river </a:t>
            </a:r>
            <a:r>
              <a:rPr lang="en-US" sz="2200" i="0" dirty="0" err="1">
                <a:effectLst/>
                <a:latin typeface="Times New Roman" panose="02020603050405020304" pitchFamily="18" charset="0"/>
                <a:cs typeface="Times New Roman" panose="02020603050405020304" pitchFamily="18" charset="0"/>
              </a:rPr>
              <a:t>Gudenå</a:t>
            </a:r>
            <a:r>
              <a:rPr lang="en-US" sz="2200" i="0" dirty="0">
                <a:effectLst/>
                <a:latin typeface="Times New Roman" panose="02020603050405020304" pitchFamily="18" charset="0"/>
                <a:cs typeface="Times New Roman" panose="02020603050405020304" pitchFamily="18" charset="0"/>
              </a:rPr>
              <a:t>, Denmark's only river, and all the interconnected lakes.</a:t>
            </a:r>
          </a:p>
          <a:p>
            <a:r>
              <a:rPr lang="en-US" sz="2200" dirty="0">
                <a:latin typeface="Times New Roman" panose="02020603050405020304" pitchFamily="18" charset="0"/>
                <a:cs typeface="Times New Roman" panose="02020603050405020304" pitchFamily="18" charset="0"/>
              </a:rPr>
              <a:t>Denmark</a:t>
            </a:r>
            <a:r>
              <a:rPr lang="en-US" sz="2200" b="0" i="0" dirty="0">
                <a:effectLst/>
                <a:latin typeface="Times New Roman" panose="02020603050405020304" pitchFamily="18" charset="0"/>
                <a:cs typeface="Times New Roman" panose="02020603050405020304" pitchFamily="18" charset="0"/>
              </a:rPr>
              <a:t> has approximately 900 streams with outlet to the sea.</a:t>
            </a:r>
            <a:r>
              <a:rPr lang="en-US" sz="2200" i="0" dirty="0">
                <a:effectLst/>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8657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What are the largest industries in Denmark?">
            <a:extLst>
              <a:ext uri="{FF2B5EF4-FFF2-40B4-BE49-F238E27FC236}">
                <a16:creationId xmlns:a16="http://schemas.microsoft.com/office/drawing/2014/main" id="{8FD08DE4-F89A-68ED-E994-BBAAA78F37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52"/>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9" name="Rectangle 205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D6E7518-3A1F-74EF-EBEB-249C643D6C68}"/>
              </a:ext>
            </a:extLst>
          </p:cNvPr>
          <p:cNvSpPr>
            <a:spLocks noGrp="1"/>
          </p:cNvSpPr>
          <p:nvPr>
            <p:ph idx="1"/>
          </p:nvPr>
        </p:nvSpPr>
        <p:spPr>
          <a:xfrm>
            <a:off x="8402879" y="234465"/>
            <a:ext cx="3536080" cy="5769519"/>
          </a:xfrm>
        </p:spPr>
        <p:txBody>
          <a:bodyPr vert="horz" lIns="91440" tIns="45720" rIns="91440" bIns="45720" rtlCol="0">
            <a:noAutofit/>
          </a:bodyPr>
          <a:lstStyle/>
          <a:p>
            <a:r>
              <a:rPr lang="en-US" sz="2400" b="0" i="0" dirty="0">
                <a:effectLst/>
                <a:latin typeface="Times New Roman" panose="02020603050405020304" pitchFamily="18" charset="0"/>
                <a:cs typeface="Times New Roman" panose="02020603050405020304" pitchFamily="18" charset="0"/>
              </a:rPr>
              <a:t>With 5,935 mil. inhabitants Denmark has the 36th largest national economy in the world </a:t>
            </a:r>
          </a:p>
          <a:p>
            <a:r>
              <a:rPr lang="en-US" sz="2400" b="0" i="0" dirty="0">
                <a:effectLst/>
                <a:latin typeface="Times New Roman" panose="02020603050405020304" pitchFamily="18" charset="0"/>
                <a:cs typeface="Times New Roman" panose="02020603050405020304" pitchFamily="18" charset="0"/>
              </a:rPr>
              <a:t>More than 60% of the total area of Denmark is used for agricultural purposes.</a:t>
            </a:r>
          </a:p>
          <a:p>
            <a:r>
              <a:rPr lang="en-US" sz="2400" b="0" i="0" dirty="0">
                <a:effectLst/>
                <a:latin typeface="Times New Roman" panose="02020603050405020304" pitchFamily="18" charset="0"/>
                <a:cs typeface="Times New Roman" panose="02020603050405020304" pitchFamily="18" charset="0"/>
              </a:rPr>
              <a:t>The diverse Danish energy sector plays an important role in the country's economy.</a:t>
            </a:r>
          </a:p>
          <a:p>
            <a:r>
              <a:rPr lang="en-US" sz="2400" b="0" i="0" dirty="0">
                <a:effectLst/>
                <a:latin typeface="Times New Roman" panose="02020603050405020304" pitchFamily="18" charset="0"/>
                <a:cs typeface="Times New Roman" panose="02020603050405020304" pitchFamily="18" charset="0"/>
              </a:rPr>
              <a:t>Tourism. Denmark's tourism industry contributes around 125 billion dollars in turnover to the country's economy.</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8372390"/>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TotalTime>
  <Words>687</Words>
  <Application>Microsoft Office PowerPoint</Application>
  <PresentationFormat>Widescreen</PresentationFormat>
  <Paragraphs>31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Motív Office</vt:lpstr>
      <vt:lpstr>Denmark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Denmark</dc:title>
  <dc:creator>Ján Grich</dc:creator>
  <cp:lastModifiedBy>Nela  Plevová</cp:lastModifiedBy>
  <cp:revision>9</cp:revision>
  <dcterms:created xsi:type="dcterms:W3CDTF">2023-04-08T15:18:44Z</dcterms:created>
  <dcterms:modified xsi:type="dcterms:W3CDTF">2023-04-18T20:41:22Z</dcterms:modified>
</cp:coreProperties>
</file>