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AA43FF"/>
    <a:srgbClr val="8300F0"/>
    <a:srgbClr val="FF0000"/>
    <a:srgbClr val="6699FF"/>
    <a:srgbClr val="FF7C80"/>
    <a:srgbClr val="FF66FF"/>
    <a:srgbClr val="336600"/>
    <a:srgbClr val="9900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18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9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1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1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2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0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8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7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51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9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8485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09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98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5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1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07950-C6E6-49C3-86D0-8A4B82448BF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3363A-433C-49B5-AB76-666C02347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613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Meander_(rie%C4%8Dny)" TargetMode="External"/><Relationship Id="rId3" Type="http://schemas.openxmlformats.org/officeDocument/2006/relationships/hyperlink" Target="https://sk.wikipedia.org/wiki/%C4%8Cesko" TargetMode="External"/><Relationship Id="rId7" Type="http://schemas.openxmlformats.org/officeDocument/2006/relationships/hyperlink" Target="https://sk.wikipedia.org/wiki/Karlov_mos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Berounka" TargetMode="External"/><Relationship Id="rId5" Type="http://schemas.openxmlformats.org/officeDocument/2006/relationships/hyperlink" Target="https://sk.wikipedia.org/wiki/Vltava" TargetMode="External"/><Relationship Id="rId10" Type="http://schemas.openxmlformats.org/officeDocument/2006/relationships/image" Target="../media/image4.jpg"/><Relationship Id="rId4" Type="http://schemas.openxmlformats.org/officeDocument/2006/relationships/hyperlink" Target="https://sk.wikipedia.org/wiki/Stredo%C4%8Desk%C3%BD_kraj" TargetMode="External"/><Relationship Id="rId9" Type="http://schemas.openxmlformats.org/officeDocument/2006/relationships/hyperlink" Target="https://sk.wikipedia.org/w/index.php?title=Hole%C5%A1ovick%C3%BD_obl%C3%BAk&amp;action=edit&amp;redlink=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%C5%A0%C3%A1reck%C3%BD_potok&amp;action=edit&amp;redlink=1" TargetMode="External"/><Relationship Id="rId13" Type="http://schemas.openxmlformats.org/officeDocument/2006/relationships/image" Target="../media/image8.jpg"/><Relationship Id="rId3" Type="http://schemas.openxmlformats.org/officeDocument/2006/relationships/hyperlink" Target="https://sk.wikipedia.org/w/index.php?title=Boti%C4%8D&amp;action=edit&amp;redlink=1" TargetMode="External"/><Relationship Id="rId7" Type="http://schemas.openxmlformats.org/officeDocument/2006/relationships/hyperlink" Target="https://sk.wikipedia.org/w/index.php?title=Brusnice&amp;action=edit&amp;redlink=1" TargetMode="External"/><Relationship Id="rId12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/index.php?title=Dalejsk%C3%BD_potok&amp;action=edit&amp;redlink=1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s://sk.wikipedia.org/wiki/Berounka" TargetMode="External"/><Relationship Id="rId10" Type="http://schemas.openxmlformats.org/officeDocument/2006/relationships/image" Target="../media/image5.jpeg"/><Relationship Id="rId4" Type="http://schemas.openxmlformats.org/officeDocument/2006/relationships/hyperlink" Target="https://sk.wikipedia.org/w/index.php?title=Rokytka&amp;action=edit&amp;redlink=1" TargetMode="External"/><Relationship Id="rId9" Type="http://schemas.openxmlformats.org/officeDocument/2006/relationships/hyperlink" Target="https://sk.wikipedia.org/wiki/Lab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/index.php?title=Stredo%C4%8Desk%C3%A1_oblas%C5%A5&amp;action=edit&amp;redlink=1" TargetMode="External"/><Relationship Id="rId13" Type="http://schemas.openxmlformats.org/officeDocument/2006/relationships/hyperlink" Target="https://sk.wikipedia.org/w/index.php?title=Z%C3%A1vistsk%C3%BD_pre%C5%A1myk&amp;action=edit&amp;redlink=1" TargetMode="External"/><Relationship Id="rId18" Type="http://schemas.openxmlformats.org/officeDocument/2006/relationships/hyperlink" Target="https://sk.wikipedia.org/wiki/V%C3%A1penec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sk.wikipedia.org/w/index.php?title=Barrandi%C3%A9n&amp;action=edit&amp;redlink=1" TargetMode="External"/><Relationship Id="rId12" Type="http://schemas.openxmlformats.org/officeDocument/2006/relationships/hyperlink" Target="https://sk.wikipedia.org/wiki/Pra%C5%BEsk%C3%BD_zlom" TargetMode="External"/><Relationship Id="rId17" Type="http://schemas.openxmlformats.org/officeDocument/2006/relationships/hyperlink" Target="https://sk.wikipedia.org/wiki/Zlepenec" TargetMode="External"/><Relationship Id="rId2" Type="http://schemas.openxmlformats.org/officeDocument/2006/relationships/image" Target="../media/image9.png"/><Relationship Id="rId16" Type="http://schemas.openxmlformats.org/officeDocument/2006/relationships/hyperlink" Target="https://sk.wikipedia.org/wiki/Pieskove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/index.php?title=Pra%C5%BEsk%C3%A1_plo%C5%A1ina&amp;action=edit&amp;redlink=1" TargetMode="External"/><Relationship Id="rId11" Type="http://schemas.openxmlformats.org/officeDocument/2006/relationships/hyperlink" Target="https://sk.wikipedia.org/w/index.php?title=S%C3%A1zavsk%C3%BD_zlom&amp;action=edit&amp;redlink=1" TargetMode="External"/><Relationship Id="rId5" Type="http://schemas.openxmlformats.org/officeDocument/2006/relationships/hyperlink" Target="https://sk.wikipedia.org/w/index.php?title=Pra%C5%BEsk%C3%A1_kotlina&amp;action=edit&amp;redlink=1" TargetMode="External"/><Relationship Id="rId15" Type="http://schemas.openxmlformats.org/officeDocument/2006/relationships/hyperlink" Target="https://sk.wikipedia.org/wiki/Bridlica_(sediment)" TargetMode="External"/><Relationship Id="rId10" Type="http://schemas.openxmlformats.org/officeDocument/2006/relationships/hyperlink" Target="https://sk.wikipedia.org/wiki/%C4%8Cesk%C3%BD_mas%C3%ADv" TargetMode="External"/><Relationship Id="rId19" Type="http://schemas.openxmlformats.org/officeDocument/2006/relationships/hyperlink" Target="https://sk.wikipedia.org/wiki/Mramor" TargetMode="External"/><Relationship Id="rId4" Type="http://schemas.openxmlformats.org/officeDocument/2006/relationships/image" Target="../media/image11.gif"/><Relationship Id="rId9" Type="http://schemas.openxmlformats.org/officeDocument/2006/relationships/hyperlink" Target="https://sk.wikipedia.org/wiki/Metamorf%C3%B3za_(geol%C3%B3gia)" TargetMode="External"/><Relationship Id="rId14" Type="http://schemas.openxmlformats.org/officeDocument/2006/relationships/hyperlink" Target="https://sk.wikipedia.org/wiki/Prvohor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Slovania" TargetMode="External"/><Relationship Id="rId3" Type="http://schemas.openxmlformats.org/officeDocument/2006/relationships/hyperlink" Target="https://sk.wikipedia.org/wiki/200_pred_Kr." TargetMode="External"/><Relationship Id="rId7" Type="http://schemas.openxmlformats.org/officeDocument/2006/relationships/hyperlink" Target="https://sk.wikipedia.org/wiki/6._storo%C4%8Die" TargetMode="External"/><Relationship Id="rId12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Klaudios_Ptolemaios" TargetMode="External"/><Relationship Id="rId11" Type="http://schemas.openxmlformats.org/officeDocument/2006/relationships/image" Target="../media/image18.jpg"/><Relationship Id="rId5" Type="http://schemas.openxmlformats.org/officeDocument/2006/relationships/hyperlink" Target="https://sk.wikipedia.org/wiki/Kelti" TargetMode="External"/><Relationship Id="rId10" Type="http://schemas.openxmlformats.org/officeDocument/2006/relationships/image" Target="../media/image17.jpg"/><Relationship Id="rId4" Type="http://schemas.openxmlformats.org/officeDocument/2006/relationships/hyperlink" Target="https://sk.wikipedia.org/w/index.php?title=S%C3%ADdlisko_(archeol%C3%B3gia)&amp;action=edit&amp;redlink=1" TargetMode="External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Franti%C5%A1ek_Jozef_I." TargetMode="External"/><Relationship Id="rId3" Type="http://schemas.openxmlformats.org/officeDocument/2006/relationships/image" Target="../media/image21.jpg"/><Relationship Id="rId7" Type="http://schemas.openxmlformats.org/officeDocument/2006/relationships/hyperlink" Target="https://sk.wikipedia.org/wiki/Slovensko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Prv%C3%A1_svetov%C3%A1_vojna" TargetMode="External"/><Relationship Id="rId5" Type="http://schemas.openxmlformats.org/officeDocument/2006/relationships/image" Target="../media/image23.jpg"/><Relationship Id="rId4" Type="http://schemas.openxmlformats.org/officeDocument/2006/relationships/image" Target="../media/image22.png"/><Relationship Id="rId9" Type="http://schemas.openxmlformats.org/officeDocument/2006/relationships/hyperlink" Target="https://sk.wikipedia.org/wiki/%C4%8Ceskoslovensko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R%C3%B3movia" TargetMode="External"/><Relationship Id="rId3" Type="http://schemas.openxmlformats.org/officeDocument/2006/relationships/hyperlink" Target="https://sk.wikipedia.org/wiki/15._marec" TargetMode="External"/><Relationship Id="rId7" Type="http://schemas.openxmlformats.org/officeDocument/2006/relationships/hyperlink" Target="https://sk.wikipedia.org/wiki/%C5%BDidia" TargetMode="External"/><Relationship Id="rId12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Druh%C3%A1_svetov%C3%A1_vojna" TargetMode="External"/><Relationship Id="rId11" Type="http://schemas.openxmlformats.org/officeDocument/2006/relationships/image" Target="../media/image26.jpg"/><Relationship Id="rId5" Type="http://schemas.openxmlformats.org/officeDocument/2006/relationships/hyperlink" Target="https://sk.wikipedia.org/wiki/Protektor%C3%A1t_%C4%8Cechy_a_Morava" TargetMode="External"/><Relationship Id="rId10" Type="http://schemas.openxmlformats.org/officeDocument/2006/relationships/image" Target="../media/image25.jpg"/><Relationship Id="rId4" Type="http://schemas.openxmlformats.org/officeDocument/2006/relationships/hyperlink" Target="https://sk.wikipedia.org/wiki/1939" TargetMode="External"/><Relationship Id="rId9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36DDB-ECF0-4B65-B661-2D10473BB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07" y="1044250"/>
            <a:ext cx="9841575" cy="2646007"/>
          </a:xfrm>
        </p:spPr>
        <p:txBody>
          <a:bodyPr>
            <a:normAutofit/>
          </a:bodyPr>
          <a:lstStyle/>
          <a:p>
            <a:pPr algn="ctr"/>
            <a:r>
              <a:rPr lang="sk-SK" sz="8000" u="sng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20B0604020202020204" pitchFamily="82" charset="0"/>
              </a:rPr>
              <a:t>PRAHA</a:t>
            </a:r>
            <a:endParaRPr lang="en-US" sz="8000" u="sng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20B0604020202020204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92C26-9760-4AAC-9A76-BEF2DA49A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407" y="4058557"/>
            <a:ext cx="9841575" cy="1906814"/>
          </a:xfrm>
        </p:spPr>
        <p:txBody>
          <a:bodyPr>
            <a:normAutofit/>
          </a:bodyPr>
          <a:lstStyle/>
          <a:p>
            <a:pPr algn="ctr"/>
            <a:r>
              <a:rPr lang="sk-SK" sz="28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Adela Turanová</a:t>
            </a:r>
            <a:endParaRPr lang="en-US" sz="2800" b="1" u="sng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6676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E70614E7-C3C9-443C-972E-FF9F932C1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E2A1B58A-48EF-4D97-95BD-A8B8498A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81847-F306-EAF9-205B-B49B5BAE4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6751948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prahe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E16E8-7F05-E780-13AD-70BAEFDF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770802" cy="4024125"/>
          </a:xfrm>
        </p:spPr>
        <p:txBody>
          <a:bodyPr>
            <a:normAutofit/>
          </a:bodyPr>
          <a:lstStyle/>
          <a:p>
            <a:r>
              <a:rPr lang="en-US" b="1" dirty="0"/>
              <a:t>Praha</a:t>
            </a:r>
            <a:r>
              <a:rPr lang="en-US" dirty="0"/>
              <a:t> je </a:t>
            </a:r>
            <a:r>
              <a:rPr lang="en-US" dirty="0" err="1"/>
              <a:t>hlavné</a:t>
            </a:r>
            <a:r>
              <a:rPr lang="en-US" dirty="0"/>
              <a:t> a </a:t>
            </a:r>
            <a:r>
              <a:rPr lang="en-US" dirty="0" err="1"/>
              <a:t>najväčšie</a:t>
            </a:r>
            <a:r>
              <a:rPr lang="en-US" dirty="0"/>
              <a:t> mesto </a:t>
            </a:r>
            <a:r>
              <a:rPr lang="en-US" dirty="0" err="1">
                <a:hlinkClick r:id="rId3" tooltip="Česko"/>
              </a:rPr>
              <a:t>Česka</a:t>
            </a:r>
            <a:r>
              <a:rPr lang="en-US" dirty="0"/>
              <a:t>, </a:t>
            </a:r>
            <a:r>
              <a:rPr lang="en-US" dirty="0" err="1"/>
              <a:t>sídlo</a:t>
            </a:r>
            <a:r>
              <a:rPr lang="en-US" dirty="0"/>
              <a:t> </a:t>
            </a:r>
            <a:r>
              <a:rPr lang="en-US" dirty="0" err="1">
                <a:hlinkClick r:id="rId4" tooltip="Stredočeský kraj"/>
              </a:rPr>
              <a:t>Stredočeského</a:t>
            </a:r>
            <a:r>
              <a:rPr lang="en-US" dirty="0">
                <a:hlinkClick r:id="rId4" tooltip="Stredočeský kraj"/>
              </a:rPr>
              <a:t> </a:t>
            </a:r>
            <a:r>
              <a:rPr lang="en-US" dirty="0" err="1">
                <a:hlinkClick r:id="rId4" tooltip="Stredočeský kraj"/>
              </a:rPr>
              <a:t>kraja</a:t>
            </a:r>
            <a:r>
              <a:rPr lang="sk-SK" dirty="0"/>
              <a:t>.   </a:t>
            </a:r>
          </a:p>
          <a:p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rozlohu</a:t>
            </a:r>
            <a:r>
              <a:rPr lang="en-US" dirty="0"/>
              <a:t> 496 km²</a:t>
            </a:r>
            <a:r>
              <a:rPr lang="sk-SK" dirty="0"/>
              <a:t> a</a:t>
            </a:r>
            <a:r>
              <a:rPr lang="en-US" dirty="0"/>
              <a:t> </a:t>
            </a:r>
            <a:r>
              <a:rPr lang="en-US" dirty="0" err="1"/>
              <a:t>žije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1 324 277 </a:t>
            </a:r>
            <a:r>
              <a:rPr lang="en-US" dirty="0" err="1"/>
              <a:t>obyvateľov</a:t>
            </a:r>
            <a:r>
              <a:rPr lang="sk-SK" dirty="0"/>
              <a:t>.  </a:t>
            </a:r>
          </a:p>
          <a:p>
            <a:r>
              <a:rPr lang="en-US" dirty="0"/>
              <a:t>Mesto </a:t>
            </a:r>
            <a:r>
              <a:rPr lang="en-US" dirty="0" err="1"/>
              <a:t>leží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dolnom</a:t>
            </a:r>
            <a:r>
              <a:rPr lang="en-US" dirty="0"/>
              <a:t> </a:t>
            </a:r>
            <a:r>
              <a:rPr lang="en-US" dirty="0" err="1"/>
              <a:t>toku</a:t>
            </a:r>
            <a:r>
              <a:rPr lang="en-US" dirty="0"/>
              <a:t> </a:t>
            </a:r>
            <a:r>
              <a:rPr lang="en-US" dirty="0" err="1">
                <a:hlinkClick r:id="rId5" tooltip="Vltava"/>
              </a:rPr>
              <a:t>Vltavy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ústí</a:t>
            </a:r>
            <a:r>
              <a:rPr lang="en-US" dirty="0"/>
              <a:t> </a:t>
            </a:r>
            <a:r>
              <a:rPr lang="en-US" dirty="0" err="1">
                <a:hlinkClick r:id="rId6" tooltip="Berounka"/>
              </a:rPr>
              <a:t>Berounky</a:t>
            </a:r>
            <a:r>
              <a:rPr lang="en-US" dirty="0"/>
              <a:t>. Vltava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>
                <a:hlinkClick r:id="rId7" tooltip="Karlov most"/>
              </a:rPr>
              <a:t>Karlovom</a:t>
            </a:r>
            <a:r>
              <a:rPr lang="en-US" dirty="0">
                <a:hlinkClick r:id="rId7" tooltip="Karlov most"/>
              </a:rPr>
              <a:t> </a:t>
            </a:r>
            <a:r>
              <a:rPr lang="en-US" dirty="0" err="1">
                <a:hlinkClick r:id="rId7" tooltip="Karlov most"/>
              </a:rPr>
              <a:t>moste</a:t>
            </a:r>
            <a:r>
              <a:rPr lang="en-US" dirty="0"/>
              <a:t> </a:t>
            </a:r>
            <a:r>
              <a:rPr lang="en-US" dirty="0" err="1"/>
              <a:t>šírku</a:t>
            </a:r>
            <a:r>
              <a:rPr lang="en-US" dirty="0"/>
              <a:t> 320 m a je v </a:t>
            </a:r>
            <a:r>
              <a:rPr lang="en-US" dirty="0" err="1"/>
              <a:t>Prahe</a:t>
            </a:r>
            <a:r>
              <a:rPr lang="en-US" dirty="0"/>
              <a:t> </a:t>
            </a:r>
            <a:r>
              <a:rPr lang="en-US" dirty="0" err="1"/>
              <a:t>dlhá</a:t>
            </a:r>
            <a:r>
              <a:rPr lang="en-US" dirty="0"/>
              <a:t> 23 km,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priemerný</a:t>
            </a:r>
            <a:r>
              <a:rPr lang="en-US" dirty="0"/>
              <a:t> </a:t>
            </a:r>
            <a:r>
              <a:rPr lang="en-US" dirty="0" err="1"/>
              <a:t>spád</a:t>
            </a:r>
            <a:r>
              <a:rPr lang="en-US" dirty="0"/>
              <a:t> 0,5 </a:t>
            </a:r>
            <a:r>
              <a:rPr lang="en-US" dirty="0" err="1"/>
              <a:t>na</a:t>
            </a:r>
            <a:r>
              <a:rPr lang="en-US" dirty="0"/>
              <a:t> 1 km, </a:t>
            </a:r>
            <a:r>
              <a:rPr lang="en-US" dirty="0" err="1"/>
              <a:t>najväčšiu</a:t>
            </a:r>
            <a:r>
              <a:rPr lang="en-US" dirty="0"/>
              <a:t> </a:t>
            </a:r>
            <a:r>
              <a:rPr lang="en-US" dirty="0" err="1"/>
              <a:t>hĺbku</a:t>
            </a:r>
            <a:r>
              <a:rPr lang="en-US" dirty="0"/>
              <a:t> 10,5 m a </a:t>
            </a:r>
            <a:r>
              <a:rPr lang="en-US" dirty="0" err="1"/>
              <a:t>najvyšší</a:t>
            </a:r>
            <a:r>
              <a:rPr lang="en-US" dirty="0"/>
              <a:t> </a:t>
            </a:r>
            <a:r>
              <a:rPr lang="en-US" dirty="0" err="1"/>
              <a:t>stav</a:t>
            </a:r>
            <a:r>
              <a:rPr lang="en-US" dirty="0"/>
              <a:t> v </a:t>
            </a:r>
            <a:r>
              <a:rPr lang="en-US" dirty="0" err="1"/>
              <a:t>marci</a:t>
            </a:r>
            <a:r>
              <a:rPr lang="en-US" dirty="0"/>
              <a:t> </a:t>
            </a:r>
            <a:r>
              <a:rPr lang="sk-SK" dirty="0"/>
              <a:t>a</a:t>
            </a:r>
            <a:r>
              <a:rPr lang="en-US" dirty="0"/>
              <a:t> </a:t>
            </a:r>
            <a:r>
              <a:rPr lang="en-US" dirty="0" err="1"/>
              <a:t>apríli</a:t>
            </a:r>
            <a:r>
              <a:rPr lang="en-US" dirty="0"/>
              <a:t>. Vltava v </a:t>
            </a:r>
            <a:r>
              <a:rPr lang="en-US" dirty="0" err="1"/>
              <a:t>Prahe</a:t>
            </a:r>
            <a:r>
              <a:rPr lang="en-US" dirty="0"/>
              <a:t> </a:t>
            </a:r>
            <a:r>
              <a:rPr lang="en-US" dirty="0" err="1"/>
              <a:t>vytvára</a:t>
            </a:r>
            <a:r>
              <a:rPr lang="en-US" dirty="0"/>
              <a:t> </a:t>
            </a:r>
            <a:r>
              <a:rPr lang="en-US" dirty="0" err="1"/>
              <a:t>veľký</a:t>
            </a:r>
            <a:r>
              <a:rPr lang="en-US" dirty="0"/>
              <a:t> </a:t>
            </a:r>
            <a:r>
              <a:rPr lang="en-US" dirty="0">
                <a:hlinkClick r:id="rId8" tooltip="Meander (riečny)"/>
              </a:rPr>
              <a:t>meander</a:t>
            </a:r>
            <a:r>
              <a:rPr lang="en-US" dirty="0"/>
              <a:t>, </a:t>
            </a:r>
            <a:r>
              <a:rPr lang="en-US" dirty="0" err="1"/>
              <a:t>tzv</a:t>
            </a:r>
            <a:r>
              <a:rPr lang="en-US" dirty="0"/>
              <a:t>. </a:t>
            </a:r>
            <a:r>
              <a:rPr lang="en-US" dirty="0" err="1">
                <a:hlinkClick r:id="rId9" tooltip="Holešovický oblúk (stránka neexistuje)"/>
              </a:rPr>
              <a:t>holešovický</a:t>
            </a:r>
            <a:r>
              <a:rPr lang="en-US" dirty="0">
                <a:hlinkClick r:id="rId9" tooltip="Holešovický oblúk (stránka neexistuje)"/>
              </a:rPr>
              <a:t> </a:t>
            </a:r>
            <a:r>
              <a:rPr lang="en-US" dirty="0" err="1">
                <a:hlinkClick r:id="rId9" tooltip="Holešovický oblúk (stránka neexistuje)"/>
              </a:rPr>
              <a:t>oblúk</a:t>
            </a:r>
            <a:r>
              <a:rPr lang="en-US" dirty="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456AD6B4-D67B-43C3-ABB7-A93159F68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8475" y="1075591"/>
            <a:ext cx="3303482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llage of different buildings&#10;&#10;Description automatically generated with low confidence">
            <a:extLst>
              <a:ext uri="{FF2B5EF4-FFF2-40B4-BE49-F238E27FC236}">
                <a16:creationId xmlns:a16="http://schemas.microsoft.com/office/drawing/2014/main" id="{94038A73-C0BC-1B08-40CE-81BFD34D6D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3"/>
          <a:stretch/>
        </p:blipFill>
        <p:spPr>
          <a:xfrm>
            <a:off x="8400446" y="1345992"/>
            <a:ext cx="2699540" cy="46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34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54E0D-6861-851F-3EFE-C4FED7278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0066FF"/>
                </a:solidFill>
              </a:rPr>
              <a:t>vodstvo</a:t>
            </a:r>
            <a:endParaRPr lang="en-US" u="sng" dirty="0">
              <a:solidFill>
                <a:srgbClr val="0066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C0F6A-C4A6-87DC-80F3-82DE793B6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/>
          </a:bodyPr>
          <a:lstStyle/>
          <a:p>
            <a:r>
              <a:rPr lang="en-US" sz="2400" dirty="0" err="1"/>
              <a:t>Prítoky</a:t>
            </a:r>
            <a:r>
              <a:rPr lang="en-US" sz="2400" dirty="0"/>
              <a:t> </a:t>
            </a:r>
            <a:r>
              <a:rPr lang="en-US" sz="2400" dirty="0" err="1"/>
              <a:t>Vltavy</a:t>
            </a:r>
            <a:r>
              <a:rPr lang="en-US" sz="2400" dirty="0"/>
              <a:t> </a:t>
            </a:r>
            <a:r>
              <a:rPr lang="en-US" sz="2400" dirty="0" err="1"/>
              <a:t>sprava</a:t>
            </a:r>
            <a:r>
              <a:rPr lang="en-US" sz="2400" dirty="0"/>
              <a:t>: </a:t>
            </a:r>
            <a:r>
              <a:rPr lang="en-US" sz="2400" dirty="0" err="1">
                <a:hlinkClick r:id="rId3" tooltip="Botič (stránka neexistuje)"/>
              </a:rPr>
              <a:t>Botič</a:t>
            </a:r>
            <a:r>
              <a:rPr lang="en-US" sz="2400" dirty="0"/>
              <a:t> a </a:t>
            </a:r>
            <a:r>
              <a:rPr lang="en-US" sz="2400" dirty="0" err="1">
                <a:hlinkClick r:id="rId4" tooltip="Rokytka (stránka neexistuje)"/>
              </a:rPr>
              <a:t>Rokytka</a:t>
            </a:r>
            <a:r>
              <a:rPr lang="en-US" sz="2400" dirty="0"/>
              <a:t>. </a:t>
            </a:r>
            <a:r>
              <a:rPr lang="en-US" sz="2400" dirty="0" err="1"/>
              <a:t>Prítoky</a:t>
            </a:r>
            <a:r>
              <a:rPr lang="en-US" sz="2400" dirty="0"/>
              <a:t> </a:t>
            </a:r>
            <a:r>
              <a:rPr lang="en-US" sz="2400" dirty="0" err="1"/>
              <a:t>Vltavy</a:t>
            </a:r>
            <a:r>
              <a:rPr lang="en-US" sz="2400" dirty="0"/>
              <a:t> </a:t>
            </a:r>
            <a:r>
              <a:rPr lang="en-US" sz="2400" dirty="0" err="1"/>
              <a:t>zľava</a:t>
            </a:r>
            <a:r>
              <a:rPr lang="en-US" sz="2400" dirty="0"/>
              <a:t>: </a:t>
            </a:r>
            <a:r>
              <a:rPr lang="en-US" sz="2400" dirty="0" err="1">
                <a:hlinkClick r:id="rId5" tooltip="Berounka"/>
              </a:rPr>
              <a:t>Berounka</a:t>
            </a:r>
            <a:r>
              <a:rPr lang="en-US" sz="2400" dirty="0"/>
              <a:t>, </a:t>
            </a:r>
            <a:r>
              <a:rPr lang="en-US" sz="2400" dirty="0" err="1">
                <a:hlinkClick r:id="rId6" tooltip="Dalejský potok (stránka neexistuje)"/>
              </a:rPr>
              <a:t>Dalejský</a:t>
            </a:r>
            <a:r>
              <a:rPr lang="en-US" sz="2400" dirty="0">
                <a:hlinkClick r:id="rId6" tooltip="Dalejský potok (stránka neexistuje)"/>
              </a:rPr>
              <a:t> </a:t>
            </a:r>
            <a:r>
              <a:rPr lang="en-US" sz="2400" dirty="0" err="1">
                <a:hlinkClick r:id="rId6" tooltip="Dalejský potok (stránka neexistuje)"/>
              </a:rPr>
              <a:t>potok</a:t>
            </a:r>
            <a:r>
              <a:rPr lang="en-US" sz="2400" dirty="0"/>
              <a:t>, </a:t>
            </a:r>
            <a:r>
              <a:rPr lang="en-US" sz="2400" dirty="0" err="1">
                <a:hlinkClick r:id="rId7" tooltip="Brusnice (stránka neexistuje)"/>
              </a:rPr>
              <a:t>Brusnice</a:t>
            </a:r>
            <a:r>
              <a:rPr lang="en-US" sz="2400" dirty="0"/>
              <a:t> a </a:t>
            </a:r>
            <a:r>
              <a:rPr lang="en-US" sz="2400" dirty="0" err="1">
                <a:hlinkClick r:id="rId8" tooltip="Šárecký potok (stránka neexistuje)"/>
              </a:rPr>
              <a:t>Šárecký</a:t>
            </a:r>
            <a:r>
              <a:rPr lang="en-US" sz="2400" dirty="0">
                <a:hlinkClick r:id="rId8" tooltip="Šárecký potok (stránka neexistuje)"/>
              </a:rPr>
              <a:t> </a:t>
            </a:r>
            <a:r>
              <a:rPr lang="en-US" sz="2400" dirty="0" err="1">
                <a:hlinkClick r:id="rId8" tooltip="Šárecký potok (stránka neexistuje)"/>
              </a:rPr>
              <a:t>potok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Skoro</a:t>
            </a:r>
            <a:r>
              <a:rPr lang="en-US" sz="2400" dirty="0"/>
              <a:t> </a:t>
            </a:r>
            <a:r>
              <a:rPr lang="en-US" sz="2400" dirty="0" err="1"/>
              <a:t>celá</a:t>
            </a:r>
            <a:r>
              <a:rPr lang="en-US" sz="2400" dirty="0"/>
              <a:t> Praha je v </a:t>
            </a:r>
            <a:r>
              <a:rPr lang="en-US" sz="2400" dirty="0" err="1"/>
              <a:t>povodí</a:t>
            </a:r>
            <a:r>
              <a:rPr lang="en-US" sz="2400" dirty="0"/>
              <a:t> </a:t>
            </a:r>
            <a:r>
              <a:rPr lang="en-US" sz="2400" dirty="0" err="1"/>
              <a:t>Vltavy</a:t>
            </a:r>
            <a:r>
              <a:rPr lang="en-US" sz="2400" dirty="0"/>
              <a:t>, do </a:t>
            </a:r>
            <a:r>
              <a:rPr lang="en-US" sz="2400" dirty="0" err="1"/>
              <a:t>povodia</a:t>
            </a:r>
            <a:r>
              <a:rPr lang="en-US" sz="2400" dirty="0"/>
              <a:t> </a:t>
            </a:r>
            <a:r>
              <a:rPr lang="en-US" sz="2400" dirty="0">
                <a:hlinkClick r:id="rId9" tooltip="Labe"/>
              </a:rPr>
              <a:t>Labe</a:t>
            </a:r>
            <a:r>
              <a:rPr lang="en-US" sz="2400" dirty="0"/>
              <a:t> </a:t>
            </a:r>
            <a:r>
              <a:rPr lang="en-US" sz="2400" dirty="0" err="1"/>
              <a:t>patrí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 </a:t>
            </a:r>
            <a:r>
              <a:rPr lang="en-US" sz="2400" dirty="0" err="1"/>
              <a:t>severovýchod</a:t>
            </a:r>
            <a:r>
              <a:rPr lang="en-US" sz="2400" dirty="0"/>
              <a:t> </a:t>
            </a:r>
            <a:r>
              <a:rPr lang="en-US" sz="2400" dirty="0" err="1"/>
              <a:t>mesta</a:t>
            </a:r>
            <a:r>
              <a:rPr lang="en-US" sz="2400" dirty="0"/>
              <a:t>. </a:t>
            </a:r>
          </a:p>
          <a:p>
            <a:endParaRPr lang="en-US" sz="1800" dirty="0"/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outdoor, building, landscape, water&#10;&#10;Description automatically generated">
            <a:extLst>
              <a:ext uri="{FF2B5EF4-FFF2-40B4-BE49-F238E27FC236}">
                <a16:creationId xmlns:a16="http://schemas.microsoft.com/office/drawing/2014/main" id="{CA3C226C-1A06-7469-875A-54E153AABAF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1" r="21391" b="-4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15" name="Picture 14" descr="A picture containing outdoor, sky, building, water&#10;&#10;Description automatically generated">
            <a:extLst>
              <a:ext uri="{FF2B5EF4-FFF2-40B4-BE49-F238E27FC236}">
                <a16:creationId xmlns:a16="http://schemas.microsoft.com/office/drawing/2014/main" id="{DA37367A-610F-0709-B83F-372EB896058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r="22972" b="-6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5" name="Picture 4" descr="A city next to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F9912D7B-4E36-C9FC-A234-2B4720701A1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-4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21" name="Picture 20" descr="A bridge over water with buildings and clouds in the sky&#10;&#10;Description automatically generated with low confidence">
            <a:extLst>
              <a:ext uri="{FF2B5EF4-FFF2-40B4-BE49-F238E27FC236}">
                <a16:creationId xmlns:a16="http://schemas.microsoft.com/office/drawing/2014/main" id="{9591324E-BCDF-7DAE-F47E-4521D0EC0D4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5" r="14060" b="4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63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14883-6583-7B30-7223-C85DFB5C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764373"/>
            <a:ext cx="5410200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1DF3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Poloha</a:t>
            </a:r>
            <a:r>
              <a:rPr lang="sk-SK" u="sng" dirty="0"/>
              <a:t>   </a:t>
            </a:r>
            <a:endParaRPr lang="en-US" u="sng" dirty="0"/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54C8C95B-99E6-4867-8130-CBEAA0F4A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832474"/>
            <a:ext cx="2306523" cy="2202533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map, diagram, text&#10;&#10;Description automatically generated">
            <a:extLst>
              <a:ext uri="{FF2B5EF4-FFF2-40B4-BE49-F238E27FC236}">
                <a16:creationId xmlns:a16="http://schemas.microsoft.com/office/drawing/2014/main" id="{77BB5E62-4654-3894-F17F-63652FD88E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" r="20371" b="4"/>
          <a:stretch/>
        </p:blipFill>
        <p:spPr>
          <a:xfrm>
            <a:off x="971982" y="1046976"/>
            <a:ext cx="1734158" cy="1773528"/>
          </a:xfrm>
          <a:prstGeom prst="rect">
            <a:avLst/>
          </a:prstGeom>
        </p:spPr>
      </p:pic>
      <p:sp>
        <p:nvSpPr>
          <p:cNvPr id="16" name="Rounded Rectangle 17">
            <a:extLst>
              <a:ext uri="{FF2B5EF4-FFF2-40B4-BE49-F238E27FC236}">
                <a16:creationId xmlns:a16="http://schemas.microsoft.com/office/drawing/2014/main" id="{74A9FF2A-2CA7-49FB-9D56-0960B2EA3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3637" y="832474"/>
            <a:ext cx="2306523" cy="2202533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map, text, atlas&#10;&#10;Description automatically generated">
            <a:extLst>
              <a:ext uri="{FF2B5EF4-FFF2-40B4-BE49-F238E27FC236}">
                <a16:creationId xmlns:a16="http://schemas.microsoft.com/office/drawing/2014/main" id="{59363639-BC8D-2ACE-3594-7395995BD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" r="6" b="6"/>
          <a:stretch/>
        </p:blipFill>
        <p:spPr>
          <a:xfrm>
            <a:off x="3304759" y="1244578"/>
            <a:ext cx="1964278" cy="1378323"/>
          </a:xfrm>
          <a:prstGeom prst="rect">
            <a:avLst/>
          </a:prstGeom>
        </p:spPr>
      </p:pic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E9A3C1CD-A5E8-442B-981A-DBCD4069A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3195751"/>
            <a:ext cx="4754360" cy="2861634"/>
          </a:xfrm>
          <a:prstGeom prst="roundRect">
            <a:avLst>
              <a:gd name="adj" fmla="val 2226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map, text, atlas&#10;&#10;Description automatically generated">
            <a:extLst>
              <a:ext uri="{FF2B5EF4-FFF2-40B4-BE49-F238E27FC236}">
                <a16:creationId xmlns:a16="http://schemas.microsoft.com/office/drawing/2014/main" id="{E0EE8AAB-5584-B8BA-D255-BBBE2A4B9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r="5356" b="-8"/>
          <a:stretch/>
        </p:blipFill>
        <p:spPr>
          <a:xfrm>
            <a:off x="1329156" y="3409945"/>
            <a:ext cx="3467646" cy="24332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7FDBF-C154-CE6F-DC96-5C548DC7A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194560"/>
            <a:ext cx="5410201" cy="4024125"/>
          </a:xfrm>
        </p:spPr>
        <p:txBody>
          <a:bodyPr>
            <a:normAutofit/>
          </a:bodyPr>
          <a:lstStyle/>
          <a:p>
            <a:r>
              <a:rPr lang="en-US" sz="2000" dirty="0"/>
              <a:t>Praha </a:t>
            </a:r>
            <a:r>
              <a:rPr lang="en-US" sz="2000" dirty="0" err="1"/>
              <a:t>leží</a:t>
            </a:r>
            <a:r>
              <a:rPr lang="en-US" sz="2000" dirty="0"/>
              <a:t> v </a:t>
            </a:r>
            <a:r>
              <a:rPr lang="en-US" sz="2000" dirty="0" err="1">
                <a:hlinkClick r:id="rId5" tooltip="Pražská kotlina (stránka neexistuje)"/>
              </a:rPr>
              <a:t>Pražskej</a:t>
            </a:r>
            <a:r>
              <a:rPr lang="en-US" sz="2000" dirty="0">
                <a:hlinkClick r:id="rId5" tooltip="Pražská kotlina (stránka neexistuje)"/>
              </a:rPr>
              <a:t> </a:t>
            </a:r>
            <a:r>
              <a:rPr lang="en-US" sz="2000" dirty="0" err="1">
                <a:hlinkClick r:id="rId5" tooltip="Pražská kotlina (stránka neexistuje)"/>
              </a:rPr>
              <a:t>kotline</a:t>
            </a:r>
            <a:r>
              <a:rPr lang="en-US" sz="2000" dirty="0"/>
              <a:t> </a:t>
            </a:r>
            <a:r>
              <a:rPr lang="en-US" sz="2000" dirty="0" err="1">
                <a:hlinkClick r:id="rId6" tooltip="Pražská plošina (stránka neexistuje)"/>
              </a:rPr>
              <a:t>Pražskej</a:t>
            </a:r>
            <a:r>
              <a:rPr lang="en-US" sz="2000" dirty="0">
                <a:hlinkClick r:id="rId6" tooltip="Pražská plošina (stránka neexistuje)"/>
              </a:rPr>
              <a:t> </a:t>
            </a:r>
            <a:r>
              <a:rPr lang="en-US" sz="2000" dirty="0" err="1">
                <a:hlinkClick r:id="rId6" tooltip="Pražská plošina (stránka neexistuje)"/>
              </a:rPr>
              <a:t>plošiny</a:t>
            </a:r>
            <a:r>
              <a:rPr lang="en-US" sz="2000" dirty="0"/>
              <a:t>. </a:t>
            </a:r>
          </a:p>
          <a:p>
            <a:r>
              <a:rPr lang="en-US" sz="2000" dirty="0"/>
              <a:t>Praha </a:t>
            </a:r>
            <a:r>
              <a:rPr lang="en-US" sz="2000" dirty="0" err="1"/>
              <a:t>leží</a:t>
            </a:r>
            <a:r>
              <a:rPr lang="en-US" sz="2000" dirty="0"/>
              <a:t> v </a:t>
            </a:r>
            <a:r>
              <a:rPr lang="en-US" sz="2000" dirty="0" err="1"/>
              <a:t>severnej</a:t>
            </a:r>
            <a:r>
              <a:rPr lang="en-US" sz="2000" dirty="0"/>
              <a:t> </a:t>
            </a:r>
            <a:r>
              <a:rPr lang="en-US" sz="2000" dirty="0" err="1"/>
              <a:t>časti</a:t>
            </a:r>
            <a:r>
              <a:rPr lang="en-US" sz="2000" dirty="0"/>
              <a:t> </a:t>
            </a:r>
            <a:r>
              <a:rPr lang="en-US" sz="2000" dirty="0" err="1">
                <a:hlinkClick r:id="rId7" tooltip="Barrandién (stránka neexistuje)"/>
              </a:rPr>
              <a:t>Barrandiénu</a:t>
            </a:r>
            <a:r>
              <a:rPr lang="en-US" sz="2000" dirty="0"/>
              <a:t> v </a:t>
            </a:r>
            <a:r>
              <a:rPr lang="en-US" sz="2000" dirty="0" err="1">
                <a:hlinkClick r:id="rId8" tooltip="Stredočeská oblasť (stránka neexistuje)"/>
              </a:rPr>
              <a:t>Stredočeskej</a:t>
            </a:r>
            <a:r>
              <a:rPr lang="en-US" sz="2000" dirty="0">
                <a:hlinkClick r:id="rId8" tooltip="Stredočeská oblasť (stránka neexistuje)"/>
              </a:rPr>
              <a:t> </a:t>
            </a:r>
            <a:r>
              <a:rPr lang="en-US" sz="2000" dirty="0" err="1">
                <a:hlinkClick r:id="rId8" tooltip="Stredočeská oblasť (stránka neexistuje)"/>
              </a:rPr>
              <a:t>oblasti</a:t>
            </a:r>
            <a:r>
              <a:rPr lang="en-US" sz="2000" dirty="0"/>
              <a:t>, </a:t>
            </a:r>
            <a:r>
              <a:rPr lang="en-US" sz="2000" dirty="0" err="1"/>
              <a:t>starej</a:t>
            </a:r>
            <a:r>
              <a:rPr lang="en-US" sz="2000" dirty="0"/>
              <a:t> ale </a:t>
            </a:r>
            <a:r>
              <a:rPr lang="en-US" sz="2000" dirty="0" err="1"/>
              <a:t>slabo</a:t>
            </a:r>
            <a:r>
              <a:rPr lang="en-US" sz="2000" dirty="0"/>
              <a:t> </a:t>
            </a:r>
            <a:r>
              <a:rPr lang="en-US" sz="2000" dirty="0" err="1">
                <a:hlinkClick r:id="rId9" tooltip="Metamorfóza (geológia)"/>
              </a:rPr>
              <a:t>premenenej</a:t>
            </a:r>
            <a:r>
              <a:rPr lang="en-US" sz="2000" dirty="0"/>
              <a:t> </a:t>
            </a:r>
            <a:r>
              <a:rPr lang="en-US" sz="2000" dirty="0" err="1"/>
              <a:t>oblasti</a:t>
            </a:r>
            <a:r>
              <a:rPr lang="en-US" sz="2000" dirty="0"/>
              <a:t> </a:t>
            </a:r>
            <a:r>
              <a:rPr lang="en-US" sz="2000" dirty="0" err="1">
                <a:hlinkClick r:id="rId10" tooltip="Český masív"/>
              </a:rPr>
              <a:t>Českého</a:t>
            </a:r>
            <a:r>
              <a:rPr lang="en-US" sz="2000" dirty="0">
                <a:hlinkClick r:id="rId10" tooltip="Český masív"/>
              </a:rPr>
              <a:t> </a:t>
            </a:r>
            <a:r>
              <a:rPr lang="en-US" sz="2000" dirty="0" err="1">
                <a:hlinkClick r:id="rId10" tooltip="Český masív"/>
              </a:rPr>
              <a:t>masívu</a:t>
            </a:r>
            <a:r>
              <a:rPr lang="en-US" sz="2000" dirty="0"/>
              <a:t>. V </a:t>
            </a:r>
            <a:r>
              <a:rPr lang="en-US" sz="2000" dirty="0" err="1"/>
              <a:t>oblasti</a:t>
            </a:r>
            <a:r>
              <a:rPr lang="en-US" sz="2000" dirty="0"/>
              <a:t> </a:t>
            </a:r>
            <a:r>
              <a:rPr lang="en-US" sz="2000" dirty="0" err="1"/>
              <a:t>mesta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stretáva</a:t>
            </a:r>
            <a:r>
              <a:rPr lang="en-US" sz="2000" dirty="0"/>
              <a:t> SZ-JV </a:t>
            </a:r>
            <a:r>
              <a:rPr lang="en-US" sz="2000" dirty="0" err="1">
                <a:hlinkClick r:id="rId11" tooltip="Sázavský zlom (stránka neexistuje)"/>
              </a:rPr>
              <a:t>sázavský</a:t>
            </a:r>
            <a:r>
              <a:rPr lang="en-US" sz="2000" dirty="0">
                <a:hlinkClick r:id="rId11" tooltip="Sázavský zlom (stránka neexistuje)"/>
              </a:rPr>
              <a:t> </a:t>
            </a:r>
            <a:r>
              <a:rPr lang="en-US" sz="2000" dirty="0" err="1">
                <a:hlinkClick r:id="rId11" tooltip="Sázavský zlom (stránka neexistuje)"/>
              </a:rPr>
              <a:t>zlom</a:t>
            </a:r>
            <a:r>
              <a:rPr lang="en-US" sz="2000" dirty="0"/>
              <a:t> s </a:t>
            </a:r>
            <a:r>
              <a:rPr lang="en-US" sz="2000" dirty="0" err="1"/>
              <a:t>kolmým</a:t>
            </a:r>
            <a:r>
              <a:rPr lang="en-US" sz="2000" dirty="0"/>
              <a:t> </a:t>
            </a:r>
            <a:r>
              <a:rPr lang="en-US" sz="2000" dirty="0" err="1">
                <a:hlinkClick r:id="rId12" tooltip="Pražský zl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pražským</a:t>
            </a:r>
            <a:r>
              <a:rPr lang="en-US" sz="2000" dirty="0">
                <a:hlinkClick r:id="rId12" tooltip="Pražský zl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dirty="0" err="1">
                <a:hlinkClick r:id="rId12" tooltip="Pražský zl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zlomom</a:t>
            </a:r>
            <a:r>
              <a:rPr lang="en-US" sz="2000" dirty="0"/>
              <a:t> a </a:t>
            </a:r>
            <a:r>
              <a:rPr lang="en-US" sz="2000" dirty="0" err="1">
                <a:hlinkClick r:id="rId13" tooltip="Závistský prešmyk (stránka neexistuje)"/>
              </a:rPr>
              <a:t>závistským</a:t>
            </a:r>
            <a:r>
              <a:rPr lang="en-US" sz="2000" dirty="0">
                <a:hlinkClick r:id="rId13" tooltip="Závistský prešmyk (stránka neexistuje)"/>
              </a:rPr>
              <a:t> </a:t>
            </a:r>
            <a:r>
              <a:rPr lang="en-US" sz="2000" dirty="0" err="1">
                <a:hlinkClick r:id="rId13" tooltip="Závistský prešmyk (stránka neexistuje)"/>
              </a:rPr>
              <a:t>prešmykom</a:t>
            </a:r>
            <a:r>
              <a:rPr lang="en-US" sz="2000" dirty="0"/>
              <a:t>. </a:t>
            </a:r>
            <a:r>
              <a:rPr lang="en-US" sz="2000" dirty="0" err="1"/>
              <a:t>Okolie</a:t>
            </a:r>
            <a:r>
              <a:rPr lang="en-US" sz="2000" dirty="0"/>
              <a:t> </a:t>
            </a:r>
            <a:r>
              <a:rPr lang="en-US" sz="2000" dirty="0" err="1"/>
              <a:t>mesta</a:t>
            </a:r>
            <a:r>
              <a:rPr lang="en-US" sz="2000" dirty="0"/>
              <a:t> je </a:t>
            </a:r>
            <a:r>
              <a:rPr lang="en-US" sz="2000" dirty="0" err="1"/>
              <a:t>budované</a:t>
            </a:r>
            <a:r>
              <a:rPr lang="en-US" sz="2000" dirty="0"/>
              <a:t> </a:t>
            </a:r>
            <a:r>
              <a:rPr lang="en-US" sz="2000" dirty="0" err="1"/>
              <a:t>hlavne</a:t>
            </a:r>
            <a:r>
              <a:rPr lang="en-US" sz="2000" dirty="0"/>
              <a:t> </a:t>
            </a:r>
            <a:r>
              <a:rPr lang="en-US" sz="2000" dirty="0" err="1">
                <a:hlinkClick r:id="rId14" tooltip="Prvohory"/>
              </a:rPr>
              <a:t>prvohornými</a:t>
            </a:r>
            <a:r>
              <a:rPr lang="en-US" sz="2000" dirty="0"/>
              <a:t> </a:t>
            </a:r>
            <a:r>
              <a:rPr lang="en-US" sz="2000" dirty="0" err="1"/>
              <a:t>morskými</a:t>
            </a:r>
            <a:r>
              <a:rPr lang="en-US" sz="2000" dirty="0"/>
              <a:t> </a:t>
            </a:r>
            <a:r>
              <a:rPr lang="en-US" sz="2000" dirty="0" err="1">
                <a:hlinkClick r:id="rId15" tooltip="Bridlica (sediment)"/>
              </a:rPr>
              <a:t>bridlicami</a:t>
            </a:r>
            <a:r>
              <a:rPr lang="en-US" sz="2000" dirty="0"/>
              <a:t>, </a:t>
            </a:r>
            <a:r>
              <a:rPr lang="en-US" sz="2000" dirty="0" err="1">
                <a:hlinkClick r:id="rId16" tooltip="Pieskovec"/>
              </a:rPr>
              <a:t>pieskovcami</a:t>
            </a:r>
            <a:r>
              <a:rPr lang="en-US" sz="2000" dirty="0"/>
              <a:t> a </a:t>
            </a:r>
            <a:r>
              <a:rPr lang="en-US" sz="2000" dirty="0" err="1">
                <a:hlinkClick r:id="rId17" tooltip="Zlepenec"/>
              </a:rPr>
              <a:t>zlepencami</a:t>
            </a:r>
            <a:r>
              <a:rPr lang="en-US" sz="2000" dirty="0"/>
              <a:t>. </a:t>
            </a:r>
            <a:r>
              <a:rPr lang="en-US" sz="2000" dirty="0" err="1"/>
              <a:t>Výnimku</a:t>
            </a:r>
            <a:r>
              <a:rPr lang="en-US" sz="2000" dirty="0"/>
              <a:t> </a:t>
            </a:r>
            <a:r>
              <a:rPr lang="en-US" sz="2000" dirty="0" err="1"/>
              <a:t>tvorí</a:t>
            </a:r>
            <a:r>
              <a:rPr lang="en-US" sz="2000" dirty="0"/>
              <a:t> </a:t>
            </a:r>
            <a:r>
              <a:rPr lang="en-US" sz="2000" dirty="0" err="1"/>
              <a:t>južný</a:t>
            </a:r>
            <a:r>
              <a:rPr lang="en-US" sz="2000" dirty="0"/>
              <a:t> </a:t>
            </a:r>
            <a:r>
              <a:rPr lang="en-US" sz="2000" dirty="0" err="1"/>
              <a:t>obvod</a:t>
            </a:r>
            <a:r>
              <a:rPr lang="en-US" sz="2000" dirty="0"/>
              <a:t> s </a:t>
            </a:r>
            <a:r>
              <a:rPr lang="en-US" sz="2000" dirty="0" err="1"/>
              <a:t>podložím</a:t>
            </a:r>
            <a:r>
              <a:rPr lang="en-US" sz="2000" dirty="0"/>
              <a:t> z </a:t>
            </a:r>
            <a:r>
              <a:rPr lang="en-US" sz="2000" dirty="0" err="1">
                <a:hlinkClick r:id="rId18" tooltip="Vápenec"/>
              </a:rPr>
              <a:t>vápenca</a:t>
            </a:r>
            <a:r>
              <a:rPr lang="en-US" sz="2000" dirty="0"/>
              <a:t> a </a:t>
            </a:r>
            <a:r>
              <a:rPr lang="en-US" sz="2000" dirty="0" err="1">
                <a:hlinkClick r:id="rId19" tooltip="Mramor"/>
              </a:rPr>
              <a:t>mramorov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3887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F0867F-AFDD-DBC0-B3DE-89B1087E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podnebie</a:t>
            </a:r>
            <a:endParaRPr lang="en-US" u="sng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C54C0-E5D5-0141-7F72-CB96E20AD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/>
          </a:bodyPr>
          <a:lstStyle/>
          <a:p>
            <a:r>
              <a:rPr lang="en-US" sz="2000" dirty="0"/>
              <a:t>Praha </a:t>
            </a:r>
            <a:r>
              <a:rPr lang="en-US" sz="2000" dirty="0" err="1"/>
              <a:t>leží</a:t>
            </a:r>
            <a:r>
              <a:rPr lang="en-US" sz="2000" dirty="0"/>
              <a:t> v </a:t>
            </a:r>
            <a:r>
              <a:rPr lang="en-US" sz="2000" dirty="0" err="1"/>
              <a:t>oblasti</a:t>
            </a:r>
            <a:r>
              <a:rPr lang="en-US" sz="2000" dirty="0"/>
              <a:t> </a:t>
            </a:r>
            <a:r>
              <a:rPr lang="en-US" sz="2000" u="sng" dirty="0" err="1"/>
              <a:t>severného</a:t>
            </a:r>
            <a:r>
              <a:rPr lang="en-US" sz="2000" u="sng" dirty="0"/>
              <a:t> </a:t>
            </a:r>
            <a:r>
              <a:rPr lang="en-US" sz="2000" u="sng" dirty="0" err="1"/>
              <a:t>mierneho</a:t>
            </a:r>
            <a:r>
              <a:rPr lang="en-US" sz="2000" u="sng" dirty="0"/>
              <a:t> </a:t>
            </a:r>
            <a:r>
              <a:rPr lang="en-US" sz="2000" u="sng" dirty="0" err="1"/>
              <a:t>pásma</a:t>
            </a:r>
            <a:r>
              <a:rPr lang="en-US" sz="2000" dirty="0"/>
              <a:t> s </a:t>
            </a:r>
            <a:r>
              <a:rPr lang="en-US" sz="2000" dirty="0" err="1"/>
              <a:t>výrazným</a:t>
            </a:r>
            <a:r>
              <a:rPr lang="en-US" sz="2000" dirty="0"/>
              <a:t> </a:t>
            </a:r>
            <a:r>
              <a:rPr lang="en-US" sz="2000" u="sng" dirty="0" err="1"/>
              <a:t>striedaním</a:t>
            </a:r>
            <a:r>
              <a:rPr lang="en-US" sz="2000" u="sng" dirty="0"/>
              <a:t> </a:t>
            </a:r>
            <a:r>
              <a:rPr lang="en-US" sz="2000" u="sng" dirty="0" err="1"/>
              <a:t>štyroch</a:t>
            </a:r>
            <a:r>
              <a:rPr lang="en-US" sz="2000" u="sng" dirty="0"/>
              <a:t> </a:t>
            </a:r>
            <a:r>
              <a:rPr lang="en-US" sz="2000" u="sng" dirty="0" err="1"/>
              <a:t>ročných</a:t>
            </a:r>
            <a:r>
              <a:rPr lang="en-US" sz="2000" u="sng" dirty="0"/>
              <a:t> </a:t>
            </a:r>
            <a:r>
              <a:rPr lang="en-US" sz="2000" u="sng" dirty="0" err="1"/>
              <a:t>období</a:t>
            </a:r>
            <a:r>
              <a:rPr lang="en-US" sz="2000" u="sng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prechode</a:t>
            </a:r>
            <a:r>
              <a:rPr lang="en-US" sz="2000" dirty="0"/>
              <a:t> </a:t>
            </a:r>
            <a:r>
              <a:rPr lang="en-US" sz="2000" dirty="0" err="1"/>
              <a:t>medzi</a:t>
            </a:r>
            <a:r>
              <a:rPr lang="en-US" sz="2000" dirty="0"/>
              <a:t> </a:t>
            </a:r>
            <a:r>
              <a:rPr lang="en-US" sz="2000" u="sng" dirty="0" err="1"/>
              <a:t>oceánskym</a:t>
            </a:r>
            <a:r>
              <a:rPr lang="en-US" sz="2000" dirty="0"/>
              <a:t> a </a:t>
            </a:r>
            <a:r>
              <a:rPr lang="en-US" sz="2000" u="sng" dirty="0" err="1"/>
              <a:t>pevninským</a:t>
            </a:r>
            <a:r>
              <a:rPr lang="en-US" sz="2000" dirty="0"/>
              <a:t> </a:t>
            </a:r>
            <a:r>
              <a:rPr lang="en-US" sz="2000" dirty="0" err="1"/>
              <a:t>podnebím</a:t>
            </a:r>
            <a:r>
              <a:rPr lang="en-US" sz="2000" dirty="0"/>
              <a:t>. </a:t>
            </a:r>
            <a:r>
              <a:rPr lang="en-US" sz="2000" dirty="0" err="1"/>
              <a:t>Zrážkovo</a:t>
            </a:r>
            <a:r>
              <a:rPr lang="en-US" sz="2000" dirty="0"/>
              <a:t> a </a:t>
            </a:r>
            <a:r>
              <a:rPr lang="en-US" sz="2000" dirty="0" err="1"/>
              <a:t>teplotou</a:t>
            </a:r>
            <a:r>
              <a:rPr lang="en-US" sz="2000" dirty="0"/>
              <a:t> mesto </a:t>
            </a:r>
            <a:r>
              <a:rPr lang="en-US" sz="2000" dirty="0" err="1"/>
              <a:t>patrí</a:t>
            </a:r>
            <a:r>
              <a:rPr lang="en-US" sz="2000" dirty="0"/>
              <a:t> do </a:t>
            </a:r>
            <a:r>
              <a:rPr lang="en-US" sz="2000" dirty="0" err="1"/>
              <a:t>oblasti</a:t>
            </a:r>
            <a:r>
              <a:rPr lang="en-US" sz="2000" dirty="0"/>
              <a:t> </a:t>
            </a:r>
            <a:r>
              <a:rPr lang="en-US" sz="2000" dirty="0" err="1"/>
              <a:t>suchej</a:t>
            </a:r>
            <a:r>
              <a:rPr lang="en-US" sz="2000" dirty="0"/>
              <a:t> a </a:t>
            </a:r>
            <a:r>
              <a:rPr lang="en-US" sz="2000" dirty="0" err="1"/>
              <a:t>veľmi</a:t>
            </a:r>
            <a:r>
              <a:rPr lang="en-US" sz="2000" dirty="0"/>
              <a:t> </a:t>
            </a:r>
            <a:r>
              <a:rPr lang="en-US" sz="2000" dirty="0" err="1"/>
              <a:t>suchej</a:t>
            </a:r>
            <a:r>
              <a:rPr lang="en-US" sz="2000" dirty="0"/>
              <a:t>.</a:t>
            </a:r>
            <a:r>
              <a:rPr lang="sk-SK" sz="2000" dirty="0"/>
              <a:t>  </a:t>
            </a:r>
          </a:p>
          <a:p>
            <a:r>
              <a:rPr lang="en-US" sz="2000" dirty="0" err="1"/>
              <a:t>Charakteristický</a:t>
            </a:r>
            <a:r>
              <a:rPr lang="en-US" sz="2000" dirty="0"/>
              <a:t> je </a:t>
            </a:r>
            <a:r>
              <a:rPr lang="en-US" sz="2000" dirty="0" err="1"/>
              <a:t>rozdiel</a:t>
            </a:r>
            <a:r>
              <a:rPr lang="en-US" sz="2000" dirty="0"/>
              <a:t> </a:t>
            </a:r>
            <a:r>
              <a:rPr lang="en-US" sz="2000" dirty="0" err="1"/>
              <a:t>medzi</a:t>
            </a:r>
            <a:r>
              <a:rPr lang="en-US" sz="2000" dirty="0"/>
              <a:t> </a:t>
            </a:r>
            <a:r>
              <a:rPr lang="en-US" sz="2000" dirty="0" err="1"/>
              <a:t>podnebím</a:t>
            </a:r>
            <a:r>
              <a:rPr lang="en-US" sz="2000" dirty="0"/>
              <a:t> v </a:t>
            </a:r>
            <a:r>
              <a:rPr lang="en-US" sz="2000" u="sng" dirty="0" err="1"/>
              <a:t>Pražskej</a:t>
            </a:r>
            <a:r>
              <a:rPr lang="en-US" sz="2000" u="sng" dirty="0"/>
              <a:t> </a:t>
            </a:r>
            <a:r>
              <a:rPr lang="en-US" sz="2000" u="sng" dirty="0" err="1"/>
              <a:t>kotline</a:t>
            </a:r>
            <a:r>
              <a:rPr lang="sk-SK" sz="2000" dirty="0"/>
              <a:t> </a:t>
            </a:r>
            <a:r>
              <a:rPr lang="en-US" sz="2000" dirty="0"/>
              <a:t>a v </a:t>
            </a:r>
            <a:r>
              <a:rPr lang="en-US" sz="2000" dirty="0" err="1"/>
              <a:t>okolitej</a:t>
            </a:r>
            <a:r>
              <a:rPr lang="en-US" sz="2000" dirty="0"/>
              <a:t> </a:t>
            </a:r>
            <a:r>
              <a:rPr lang="en-US" sz="2000" u="sng" dirty="0" err="1"/>
              <a:t>náhornej</a:t>
            </a:r>
            <a:r>
              <a:rPr lang="en-US" sz="2000" u="sng" dirty="0"/>
              <a:t> </a:t>
            </a:r>
            <a:r>
              <a:rPr lang="en-US" sz="2000" u="sng" dirty="0" err="1"/>
              <a:t>plošine</a:t>
            </a:r>
            <a:r>
              <a:rPr lang="en-US" sz="2000" dirty="0"/>
              <a:t>. </a:t>
            </a:r>
            <a:r>
              <a:rPr lang="en-US" sz="2000" dirty="0" err="1"/>
              <a:t>Väčšinu</a:t>
            </a:r>
            <a:r>
              <a:rPr lang="en-US" sz="2000" dirty="0"/>
              <a:t> </a:t>
            </a:r>
            <a:r>
              <a:rPr lang="en-US" sz="2000" dirty="0" err="1"/>
              <a:t>Prahy</a:t>
            </a:r>
            <a:r>
              <a:rPr lang="en-US" sz="2000" dirty="0"/>
              <a:t> </a:t>
            </a:r>
            <a:r>
              <a:rPr lang="en-US" sz="2000" dirty="0" err="1"/>
              <a:t>chráni</a:t>
            </a:r>
            <a:r>
              <a:rPr lang="en-US" sz="2000" dirty="0"/>
              <a:t> pred </a:t>
            </a:r>
            <a:r>
              <a:rPr lang="en-US" sz="2000" dirty="0" err="1"/>
              <a:t>západnými</a:t>
            </a:r>
            <a:r>
              <a:rPr lang="en-US" sz="2000" dirty="0"/>
              <a:t> </a:t>
            </a:r>
            <a:r>
              <a:rPr lang="en-US" sz="2000" dirty="0" err="1"/>
              <a:t>vetrami</a:t>
            </a:r>
            <a:r>
              <a:rPr lang="en-US" sz="2000" dirty="0"/>
              <a:t> </a:t>
            </a:r>
            <a:r>
              <a:rPr lang="en-US" sz="2000" u="sng" dirty="0" err="1"/>
              <a:t>Petřín</a:t>
            </a:r>
            <a:r>
              <a:rPr lang="en-US" sz="2000" dirty="0"/>
              <a:t> a </a:t>
            </a:r>
            <a:r>
              <a:rPr lang="en-US" sz="2000" u="sng" dirty="0" err="1"/>
              <a:t>Letná</a:t>
            </a:r>
            <a:r>
              <a:rPr lang="en-US" sz="2000" dirty="0"/>
              <a:t>.</a:t>
            </a: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picture containing outdoor, sky, building, tree&#10;&#10;Description automatically generated">
            <a:extLst>
              <a:ext uri="{FF2B5EF4-FFF2-40B4-BE49-F238E27FC236}">
                <a16:creationId xmlns:a16="http://schemas.microsoft.com/office/drawing/2014/main" id="{CAD97414-B243-4516-C434-5B597E7CC5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9" r="20226" b="5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11" name="Picture 10" descr="A bridge over water with buildings and trees&#10;&#10;Description automatically generated with low confidence">
            <a:extLst>
              <a:ext uri="{FF2B5EF4-FFF2-40B4-BE49-F238E27FC236}">
                <a16:creationId xmlns:a16="http://schemas.microsoft.com/office/drawing/2014/main" id="{A70246B4-5891-60C5-5F86-F9DAEA4F2F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r="15459" b="-3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7" name="Picture 6" descr="A picture containing outdoor, sky, winter, snow&#10;&#10;Description automatically generated">
            <a:extLst>
              <a:ext uri="{FF2B5EF4-FFF2-40B4-BE49-F238E27FC236}">
                <a16:creationId xmlns:a16="http://schemas.microsoft.com/office/drawing/2014/main" id="{E27F1F8D-0098-708B-3877-D5FEE58FBF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r="6" b="6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  <a:solidFill>
            <a:srgbClr val="FFFFFF"/>
          </a:solidFill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Picture 19" descr="A picture containing outdoor, water, tree, bridge&#10;&#10;Description automatically generated">
            <a:extLst>
              <a:ext uri="{FF2B5EF4-FFF2-40B4-BE49-F238E27FC236}">
                <a16:creationId xmlns:a16="http://schemas.microsoft.com/office/drawing/2014/main" id="{EF4FE463-212C-E968-D376-6D7B060DA4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5" r="18773" b="2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7379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26398-A153-EC02-DB33-F89A6C01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B86A14"/>
                </a:solidFill>
              </a:rPr>
              <a:t>dejiny</a:t>
            </a:r>
            <a:endParaRPr lang="en-US" u="sng" dirty="0">
              <a:solidFill>
                <a:srgbClr val="B86A1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2E1A9-B10E-2874-2065-2770791CA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Autofit/>
          </a:bodyPr>
          <a:lstStyle/>
          <a:p>
            <a:r>
              <a:rPr lang="en-US" sz="1800" dirty="0"/>
              <a:t>Na </a:t>
            </a:r>
            <a:r>
              <a:rPr lang="en-US" sz="1800" dirty="0" err="1"/>
              <a:t>území</a:t>
            </a:r>
            <a:r>
              <a:rPr lang="en-US" sz="1800" dirty="0"/>
              <a:t> </a:t>
            </a:r>
            <a:r>
              <a:rPr lang="en-US" sz="1800" dirty="0" err="1"/>
              <a:t>dnešnej</a:t>
            </a:r>
            <a:r>
              <a:rPr lang="en-US" sz="1800" dirty="0"/>
              <a:t> </a:t>
            </a:r>
            <a:r>
              <a:rPr lang="en-US" sz="1800" dirty="0" err="1"/>
              <a:t>Prahy</a:t>
            </a:r>
            <a:r>
              <a:rPr lang="en-US" sz="1800" dirty="0"/>
              <a:t> </a:t>
            </a:r>
            <a:r>
              <a:rPr lang="en-US" sz="1800" dirty="0" err="1"/>
              <a:t>sídlila</a:t>
            </a:r>
            <a:r>
              <a:rPr lang="en-US" sz="1800" dirty="0"/>
              <a:t> v </a:t>
            </a:r>
            <a:r>
              <a:rPr lang="en-US" sz="1800" dirty="0" err="1"/>
              <a:t>predhistorickej</a:t>
            </a:r>
            <a:r>
              <a:rPr lang="en-US" sz="1800" dirty="0"/>
              <a:t> </a:t>
            </a:r>
            <a:r>
              <a:rPr lang="en-US" sz="1800" dirty="0" err="1"/>
              <a:t>dobe</a:t>
            </a:r>
            <a:r>
              <a:rPr lang="en-US" sz="1800" dirty="0"/>
              <a:t> </a:t>
            </a:r>
            <a:r>
              <a:rPr lang="en-US" sz="1800" dirty="0" err="1"/>
              <a:t>rada</a:t>
            </a:r>
            <a:r>
              <a:rPr lang="en-US" sz="1800" dirty="0"/>
              <a:t> </a:t>
            </a:r>
            <a:r>
              <a:rPr lang="en-US" sz="1800" dirty="0" err="1"/>
              <a:t>najrôznejších</a:t>
            </a:r>
            <a:r>
              <a:rPr lang="en-US" sz="1800" dirty="0"/>
              <a:t> </a:t>
            </a:r>
            <a:r>
              <a:rPr lang="en-US" sz="1800" dirty="0" err="1"/>
              <a:t>kmeňov</a:t>
            </a:r>
            <a:r>
              <a:rPr lang="en-US" sz="1800" dirty="0"/>
              <a:t> – </a:t>
            </a:r>
            <a:r>
              <a:rPr lang="en-US" sz="1800" dirty="0" err="1"/>
              <a:t>posledné</a:t>
            </a:r>
            <a:r>
              <a:rPr lang="en-US" sz="1800" dirty="0"/>
              <a:t> </a:t>
            </a:r>
            <a:r>
              <a:rPr lang="en-US" sz="1800" dirty="0" err="1"/>
              <a:t>nálezy</a:t>
            </a:r>
            <a:r>
              <a:rPr lang="en-US" sz="1800" dirty="0"/>
              <a:t> </a:t>
            </a:r>
            <a:r>
              <a:rPr lang="en-US" sz="1800" dirty="0" err="1"/>
              <a:t>pri</a:t>
            </a:r>
            <a:r>
              <a:rPr lang="en-US" sz="1800" dirty="0"/>
              <a:t> </a:t>
            </a:r>
            <a:r>
              <a:rPr lang="en-US" sz="1800" dirty="0" err="1"/>
              <a:t>Křesliciach</a:t>
            </a:r>
            <a:r>
              <a:rPr lang="en-US" sz="1800" dirty="0"/>
              <a:t> </a:t>
            </a:r>
            <a:r>
              <a:rPr lang="en-US" sz="1800" dirty="0" err="1"/>
              <a:t>datujú</a:t>
            </a:r>
            <a:r>
              <a:rPr lang="en-US" sz="1800" dirty="0"/>
              <a:t> </a:t>
            </a:r>
            <a:r>
              <a:rPr lang="en-US" sz="1800" dirty="0" err="1"/>
              <a:t>tunajšie</a:t>
            </a:r>
            <a:r>
              <a:rPr lang="en-US" sz="1800" dirty="0"/>
              <a:t> </a:t>
            </a:r>
            <a:r>
              <a:rPr lang="en-US" sz="1800" dirty="0" err="1"/>
              <a:t>osídlenie</a:t>
            </a:r>
            <a:r>
              <a:rPr lang="en-US" sz="1800" dirty="0"/>
              <a:t> do </a:t>
            </a:r>
            <a:r>
              <a:rPr lang="en-US" sz="1800" dirty="0" err="1"/>
              <a:t>doby</a:t>
            </a:r>
            <a:r>
              <a:rPr lang="en-US" sz="1800" dirty="0"/>
              <a:t> pred </a:t>
            </a:r>
            <a:r>
              <a:rPr lang="en-US" sz="1800" dirty="0" err="1"/>
              <a:t>siedmymi</a:t>
            </a:r>
            <a:r>
              <a:rPr lang="en-US" sz="1800" dirty="0"/>
              <a:t> </a:t>
            </a:r>
            <a:r>
              <a:rPr lang="en-US" sz="1800" dirty="0" err="1"/>
              <a:t>tisíc</a:t>
            </a:r>
            <a:r>
              <a:rPr lang="en-US" sz="1800" dirty="0"/>
              <a:t> </a:t>
            </a:r>
            <a:r>
              <a:rPr lang="en-US" sz="1800" dirty="0" err="1"/>
              <a:t>rokmi</a:t>
            </a:r>
            <a:r>
              <a:rPr lang="sk-SK" sz="1800" dirty="0"/>
              <a:t>.  </a:t>
            </a:r>
          </a:p>
          <a:p>
            <a:r>
              <a:rPr lang="en-US" sz="1800" dirty="0"/>
              <a:t>Okolo </a:t>
            </a:r>
            <a:r>
              <a:rPr lang="en-US" sz="1800" dirty="0" err="1"/>
              <a:t>roku</a:t>
            </a:r>
            <a:r>
              <a:rPr lang="en-US" sz="1800" dirty="0"/>
              <a:t> </a:t>
            </a:r>
            <a:r>
              <a:rPr lang="en-US" sz="1800" dirty="0">
                <a:hlinkClick r:id="rId3" tooltip="200 pred Kr."/>
              </a:rPr>
              <a:t>200 pred Kr.</a:t>
            </a:r>
            <a:r>
              <a:rPr lang="en-US" sz="1800" dirty="0"/>
              <a:t> bolo v </a:t>
            </a:r>
            <a:r>
              <a:rPr lang="en-US" sz="1800" dirty="0" err="1"/>
              <a:t>lokalite</a:t>
            </a:r>
            <a:r>
              <a:rPr lang="en-US" sz="1800" dirty="0"/>
              <a:t> </a:t>
            </a:r>
            <a:r>
              <a:rPr lang="en-US" sz="1800" dirty="0" err="1"/>
              <a:t>Závist</a:t>
            </a:r>
            <a:r>
              <a:rPr lang="en-US" sz="1800" dirty="0"/>
              <a:t> </a:t>
            </a:r>
            <a:r>
              <a:rPr lang="en-US" sz="1800" dirty="0" err="1"/>
              <a:t>založené</a:t>
            </a:r>
            <a:r>
              <a:rPr lang="en-US" sz="1800" dirty="0"/>
              <a:t> </a:t>
            </a:r>
            <a:r>
              <a:rPr lang="en-US" sz="1800" dirty="0" err="1">
                <a:hlinkClick r:id="rId4" tooltip="Sídlisko (archeológia) (stránka neexistuje)"/>
              </a:rPr>
              <a:t>sídlisko</a:t>
            </a:r>
            <a:r>
              <a:rPr lang="en-US" sz="1800" dirty="0"/>
              <a:t> </a:t>
            </a:r>
            <a:r>
              <a:rPr lang="en-US" sz="1800" dirty="0" err="1">
                <a:hlinkClick r:id="rId5" tooltip="Kelti"/>
              </a:rPr>
              <a:t>Keltov</a:t>
            </a:r>
            <a:r>
              <a:rPr lang="sk-SK" sz="1800" dirty="0"/>
              <a:t>.  </a:t>
            </a:r>
          </a:p>
          <a:p>
            <a:r>
              <a:rPr lang="en-US" sz="1800" dirty="0"/>
              <a:t>Okolo </a:t>
            </a:r>
            <a:r>
              <a:rPr lang="en-US" sz="1800" dirty="0" err="1"/>
              <a:t>oblasti</a:t>
            </a:r>
            <a:r>
              <a:rPr lang="en-US" sz="1800" dirty="0"/>
              <a:t>, </a:t>
            </a:r>
            <a:r>
              <a:rPr lang="en-US" sz="1800" dirty="0" err="1"/>
              <a:t>kde</a:t>
            </a:r>
            <a:r>
              <a:rPr lang="en-US" sz="1800" dirty="0"/>
              <a:t> </a:t>
            </a:r>
            <a:r>
              <a:rPr lang="en-US" sz="1800" dirty="0" err="1"/>
              <a:t>teraz</a:t>
            </a:r>
            <a:r>
              <a:rPr lang="en-US" sz="1800" dirty="0"/>
              <a:t> </a:t>
            </a:r>
            <a:r>
              <a:rPr lang="en-US" sz="1800" dirty="0" err="1"/>
              <a:t>stojí</a:t>
            </a:r>
            <a:r>
              <a:rPr lang="en-US" sz="1800" dirty="0"/>
              <a:t> Praha, </a:t>
            </a:r>
            <a:r>
              <a:rPr lang="en-US" sz="1800" dirty="0" err="1"/>
              <a:t>zmieňuje</a:t>
            </a:r>
            <a:r>
              <a:rPr lang="en-US" sz="1800" dirty="0"/>
              <a:t> </a:t>
            </a:r>
            <a:r>
              <a:rPr lang="en-US" sz="1800" dirty="0" err="1">
                <a:hlinkClick r:id="rId6" tooltip="Klaudios Ptolemaios"/>
              </a:rPr>
              <a:t>Ptolemaiova</a:t>
            </a:r>
            <a:r>
              <a:rPr lang="en-US" sz="1800" dirty="0"/>
              <a:t> </a:t>
            </a:r>
            <a:r>
              <a:rPr lang="en-US" sz="1800" dirty="0" err="1"/>
              <a:t>mapa</a:t>
            </a:r>
            <a:r>
              <a:rPr lang="en-US" sz="1800" dirty="0"/>
              <a:t> </a:t>
            </a:r>
            <a:r>
              <a:rPr lang="en-US" sz="1800" dirty="0" err="1"/>
              <a:t>germánske</a:t>
            </a:r>
            <a:r>
              <a:rPr lang="en-US" sz="1800" dirty="0"/>
              <a:t> mesto s </a:t>
            </a:r>
            <a:r>
              <a:rPr lang="en-US" sz="1800" dirty="0" err="1"/>
              <a:t>názvom</a:t>
            </a:r>
            <a:r>
              <a:rPr lang="en-US" sz="1800" dirty="0"/>
              <a:t> „</a:t>
            </a:r>
            <a:r>
              <a:rPr lang="en-US" sz="1800" dirty="0" err="1"/>
              <a:t>Casurgis</a:t>
            </a:r>
            <a:r>
              <a:rPr lang="en-US" sz="1800" dirty="0"/>
              <a:t>“.</a:t>
            </a:r>
            <a:r>
              <a:rPr lang="sk-SK" sz="1800" dirty="0"/>
              <a:t>  </a:t>
            </a:r>
          </a:p>
          <a:p>
            <a:r>
              <a:rPr lang="en-US" sz="1800" dirty="0" err="1"/>
              <a:t>Počas</a:t>
            </a:r>
            <a:r>
              <a:rPr lang="en-US" sz="1800" dirty="0"/>
              <a:t> </a:t>
            </a:r>
            <a:r>
              <a:rPr lang="en-US" sz="1800" dirty="0" err="1"/>
              <a:t>sťahovania</a:t>
            </a:r>
            <a:r>
              <a:rPr lang="en-US" sz="1800" dirty="0"/>
              <a:t> </a:t>
            </a:r>
            <a:r>
              <a:rPr lang="en-US" sz="1800" dirty="0" err="1"/>
              <a:t>národov</a:t>
            </a:r>
            <a:r>
              <a:rPr lang="en-US" sz="1800" dirty="0"/>
              <a:t> v </a:t>
            </a:r>
            <a:r>
              <a:rPr lang="en-US" sz="1800" dirty="0">
                <a:hlinkClick r:id="rId7" tooltip="6. storočie"/>
              </a:rPr>
              <a:t>6. </a:t>
            </a:r>
            <a:r>
              <a:rPr lang="en-US" sz="1800" dirty="0" err="1">
                <a:hlinkClick r:id="rId7" tooltip="6. storočie"/>
              </a:rPr>
              <a:t>storočí</a:t>
            </a:r>
            <a:r>
              <a:rPr lang="en-US" sz="1800" dirty="0"/>
              <a:t>, </a:t>
            </a:r>
            <a:r>
              <a:rPr lang="en-US" sz="1800" dirty="0" err="1"/>
              <a:t>začali</a:t>
            </a:r>
            <a:r>
              <a:rPr lang="en-US" sz="1800" dirty="0"/>
              <a:t> </a:t>
            </a:r>
            <a:r>
              <a:rPr lang="en-US" sz="1800" dirty="0" err="1"/>
              <a:t>Pražskú</a:t>
            </a:r>
            <a:r>
              <a:rPr lang="en-US" sz="1800" dirty="0"/>
              <a:t> </a:t>
            </a:r>
            <a:r>
              <a:rPr lang="en-US" sz="1800" dirty="0" err="1"/>
              <a:t>kotlinu</a:t>
            </a:r>
            <a:r>
              <a:rPr lang="en-US" sz="1800" dirty="0"/>
              <a:t> </a:t>
            </a:r>
            <a:r>
              <a:rPr lang="en-US" sz="1800" dirty="0" err="1"/>
              <a:t>osídľovať</a:t>
            </a:r>
            <a:r>
              <a:rPr lang="en-US" sz="1800" dirty="0"/>
              <a:t> </a:t>
            </a:r>
            <a:r>
              <a:rPr lang="en-US" sz="1800" dirty="0" err="1">
                <a:hlinkClick r:id="rId8" tooltip="Slovania"/>
              </a:rPr>
              <a:t>Slovania</a:t>
            </a:r>
            <a:r>
              <a:rPr lang="en-US" sz="1800" dirty="0"/>
              <a:t>. </a:t>
            </a: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ketch, drawing, painting, text&#10;&#10;Description automatically generated">
            <a:extLst>
              <a:ext uri="{FF2B5EF4-FFF2-40B4-BE49-F238E27FC236}">
                <a16:creationId xmlns:a16="http://schemas.microsoft.com/office/drawing/2014/main" id="{DAA00955-C35C-4BA2-7730-063FB21222C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 r="22564" b="1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11" name="Picture 10" descr="A drawing of a city&#10;&#10;Description automatically generated with medium confidence">
            <a:extLst>
              <a:ext uri="{FF2B5EF4-FFF2-40B4-BE49-F238E27FC236}">
                <a16:creationId xmlns:a16="http://schemas.microsoft.com/office/drawing/2014/main" id="{076B5904-0CA6-CFFA-2BAD-66A943371AF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7" r="16785" b="-2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7" name="Picture 6" descr="A picture containing text, painting, drawing, collectable&#10;&#10;Description automatically generated">
            <a:extLst>
              <a:ext uri="{FF2B5EF4-FFF2-40B4-BE49-F238E27FC236}">
                <a16:creationId xmlns:a16="http://schemas.microsoft.com/office/drawing/2014/main" id="{0143AF19-9095-9BFE-BEAC-039245E1454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8" r="21690" b="-4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5" name="Picture 4" descr="A picture containing painting, clothing, tree, art&#10;&#10;Description automatically generated">
            <a:extLst>
              <a:ext uri="{FF2B5EF4-FFF2-40B4-BE49-F238E27FC236}">
                <a16:creationId xmlns:a16="http://schemas.microsoft.com/office/drawing/2014/main" id="{171AA271-415E-3097-BE3B-55A2C81A1F2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5" r="26629" b="-1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016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DD5C2-1C4D-FB74-97CB-63907B98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700" y="764373"/>
            <a:ext cx="6586500" cy="1293028"/>
          </a:xfrm>
        </p:spPr>
        <p:txBody>
          <a:bodyPr>
            <a:normAutofit/>
          </a:bodyPr>
          <a:lstStyle/>
          <a:p>
            <a:r>
              <a:rPr lang="sk-SK" u="sng" dirty="0">
                <a:solidFill>
                  <a:srgbClr val="00CC66"/>
                </a:solidFill>
              </a:rPr>
              <a:t>veľKÁ PRAHA</a:t>
            </a:r>
            <a:endParaRPr lang="en-US" u="sng" dirty="0">
              <a:solidFill>
                <a:srgbClr val="00CC66"/>
              </a:solidFill>
            </a:endParaRP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B5B4943E-344F-4A64-ADC8-137E8A22B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3" y="960116"/>
            <a:ext cx="1806116" cy="2880247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ilver coin with a map and text&#10;&#10;Description automatically generated with low confidence">
            <a:extLst>
              <a:ext uri="{FF2B5EF4-FFF2-40B4-BE49-F238E27FC236}">
                <a16:creationId xmlns:a16="http://schemas.microsoft.com/office/drawing/2014/main" id="{3CF522E8-1F28-6706-60F8-763AAEE4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9" y="1647812"/>
            <a:ext cx="1491798" cy="1498457"/>
          </a:xfrm>
          <a:prstGeom prst="rect">
            <a:avLst/>
          </a:prstGeom>
        </p:spPr>
      </p:pic>
      <p:sp>
        <p:nvSpPr>
          <p:cNvPr id="37" name="Rounded Rectangle 21">
            <a:extLst>
              <a:ext uri="{FF2B5EF4-FFF2-40B4-BE49-F238E27FC236}">
                <a16:creationId xmlns:a16="http://schemas.microsoft.com/office/drawing/2014/main" id="{904F50A7-E5BA-4526-BAE3-B7B21E4D7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7066" y="960117"/>
            <a:ext cx="1806117" cy="1350460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ext, map, atlas&#10;&#10;Description automatically generated">
            <a:extLst>
              <a:ext uri="{FF2B5EF4-FFF2-40B4-BE49-F238E27FC236}">
                <a16:creationId xmlns:a16="http://schemas.microsoft.com/office/drawing/2014/main" id="{4B19671C-044B-24D2-0C83-479011BE3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640" y="1120982"/>
            <a:ext cx="1415453" cy="1033281"/>
          </a:xfrm>
          <a:prstGeom prst="rect">
            <a:avLst/>
          </a:prstGeom>
        </p:spPr>
      </p:pic>
      <p:sp>
        <p:nvSpPr>
          <p:cNvPr id="38" name="Rounded Rectangle 22">
            <a:extLst>
              <a:ext uri="{FF2B5EF4-FFF2-40B4-BE49-F238E27FC236}">
                <a16:creationId xmlns:a16="http://schemas.microsoft.com/office/drawing/2014/main" id="{39D45E9F-DA76-4447-8E3E-2F121ADF2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7066" y="2487918"/>
            <a:ext cx="1806117" cy="1350460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9B393D06-2217-AF38-62FB-D1DDECE7D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36" y="2639818"/>
            <a:ext cx="1470862" cy="1033281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71B311E-7B33-4617-8456-4CE2FA51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2" y="4002197"/>
            <a:ext cx="3773101" cy="1895682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881D1391-0B83-94EC-0DB1-FEE255851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80" y="4162097"/>
            <a:ext cx="2653220" cy="15786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71C2C-D24C-5667-3E3A-C99E87670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700" y="2194560"/>
            <a:ext cx="6586500" cy="4024125"/>
          </a:xfrm>
        </p:spPr>
        <p:txBody>
          <a:bodyPr>
            <a:normAutofit/>
          </a:bodyPr>
          <a:lstStyle/>
          <a:p>
            <a:r>
              <a:rPr lang="en-US" sz="2000"/>
              <a:t>Na </a:t>
            </a:r>
            <a:r>
              <a:rPr lang="en-US" sz="2000" err="1"/>
              <a:t>konci</a:t>
            </a:r>
            <a:r>
              <a:rPr lang="en-US" sz="2000"/>
              <a:t> </a:t>
            </a:r>
            <a:r>
              <a:rPr lang="en-US" sz="2000" err="1">
                <a:hlinkClick r:id="rId6" tooltip="Prvá svetová vojna"/>
              </a:rPr>
              <a:t>prvej</a:t>
            </a:r>
            <a:r>
              <a:rPr lang="en-US" sz="2000">
                <a:hlinkClick r:id="rId6" tooltip="Prvá svetová vojna"/>
              </a:rPr>
              <a:t> </a:t>
            </a:r>
            <a:r>
              <a:rPr lang="en-US" sz="2000" err="1">
                <a:hlinkClick r:id="rId6" tooltip="Prvá svetová vojna"/>
              </a:rPr>
              <a:t>svetovej</a:t>
            </a:r>
            <a:r>
              <a:rPr lang="en-US" sz="2000">
                <a:hlinkClick r:id="rId6" tooltip="Prvá svetová vojna"/>
              </a:rPr>
              <a:t> </a:t>
            </a:r>
            <a:r>
              <a:rPr lang="en-US" sz="2000" err="1">
                <a:hlinkClick r:id="rId6" tooltip="Prvá svetová vojna"/>
              </a:rPr>
              <a:t>vojny</a:t>
            </a:r>
            <a:r>
              <a:rPr lang="en-US" sz="2000"/>
              <a:t> bola </a:t>
            </a:r>
            <a:r>
              <a:rPr lang="en-US" sz="2000" err="1"/>
              <a:t>vyhlásená</a:t>
            </a:r>
            <a:r>
              <a:rPr lang="en-US" sz="2000"/>
              <a:t> </a:t>
            </a:r>
            <a:r>
              <a:rPr lang="en-US" sz="2000" err="1"/>
              <a:t>nezávislosť</a:t>
            </a:r>
            <a:r>
              <a:rPr lang="en-US" sz="2000"/>
              <a:t> </a:t>
            </a:r>
            <a:r>
              <a:rPr lang="en-US" sz="2000" err="1"/>
              <a:t>českého</a:t>
            </a:r>
            <a:r>
              <a:rPr lang="en-US" sz="2000"/>
              <a:t> </a:t>
            </a:r>
            <a:r>
              <a:rPr lang="en-US" sz="2000" err="1"/>
              <a:t>štátu</a:t>
            </a:r>
            <a:r>
              <a:rPr lang="en-US" sz="2000"/>
              <a:t>, </a:t>
            </a:r>
            <a:r>
              <a:rPr lang="en-US" sz="2000" err="1"/>
              <a:t>ku</a:t>
            </a:r>
            <a:r>
              <a:rPr lang="en-US" sz="2000"/>
              <a:t> </a:t>
            </a:r>
            <a:r>
              <a:rPr lang="en-US" sz="2000" err="1"/>
              <a:t>ktorému</a:t>
            </a:r>
            <a:r>
              <a:rPr lang="en-US" sz="2000"/>
              <a:t> </a:t>
            </a:r>
            <a:r>
              <a:rPr lang="en-US" sz="2000" err="1"/>
              <a:t>sa</a:t>
            </a:r>
            <a:r>
              <a:rPr lang="en-US" sz="2000"/>
              <a:t> </a:t>
            </a:r>
            <a:r>
              <a:rPr lang="en-US" sz="2000" err="1"/>
              <a:t>vzápätí</a:t>
            </a:r>
            <a:r>
              <a:rPr lang="en-US" sz="2000"/>
              <a:t> </a:t>
            </a:r>
            <a:r>
              <a:rPr lang="en-US" sz="2000" err="1"/>
              <a:t>pripojilo</a:t>
            </a:r>
            <a:r>
              <a:rPr lang="en-US" sz="2000"/>
              <a:t> </a:t>
            </a:r>
            <a:r>
              <a:rPr lang="en-US" sz="2000" err="1">
                <a:hlinkClick r:id="rId7" tooltip="Slovensko"/>
              </a:rPr>
              <a:t>Slovensko</a:t>
            </a:r>
            <a:r>
              <a:rPr lang="en-US" sz="2000"/>
              <a:t>.</a:t>
            </a:r>
            <a:r>
              <a:rPr lang="sk-SK" sz="2000"/>
              <a:t>   </a:t>
            </a:r>
          </a:p>
          <a:p>
            <a:r>
              <a:rPr lang="en-US" sz="2000"/>
              <a:t> V </a:t>
            </a:r>
            <a:r>
              <a:rPr lang="en-US" sz="2000" err="1"/>
              <a:t>Prahe</a:t>
            </a:r>
            <a:r>
              <a:rPr lang="en-US" sz="2000"/>
              <a:t> </a:t>
            </a:r>
            <a:r>
              <a:rPr lang="en-US" sz="2000" err="1"/>
              <a:t>dochádzalo</a:t>
            </a:r>
            <a:r>
              <a:rPr lang="en-US" sz="2000"/>
              <a:t> k </a:t>
            </a:r>
            <a:r>
              <a:rPr lang="en-US" sz="2000" err="1"/>
              <a:t>ničeniu</a:t>
            </a:r>
            <a:r>
              <a:rPr lang="en-US" sz="2000"/>
              <a:t> </a:t>
            </a:r>
            <a:r>
              <a:rPr lang="en-US" sz="2000" err="1"/>
              <a:t>symbolov</a:t>
            </a:r>
            <a:r>
              <a:rPr lang="en-US" sz="2000"/>
              <a:t> </a:t>
            </a:r>
            <a:r>
              <a:rPr lang="en-US" sz="2000" err="1"/>
              <a:t>rakúskeho</a:t>
            </a:r>
            <a:r>
              <a:rPr lang="en-US" sz="2000"/>
              <a:t> </a:t>
            </a:r>
            <a:r>
              <a:rPr lang="en-US" sz="2000" err="1"/>
              <a:t>mocnárstva</a:t>
            </a:r>
            <a:r>
              <a:rPr lang="en-US" sz="2000"/>
              <a:t>, </a:t>
            </a:r>
            <a:r>
              <a:rPr lang="en-US" sz="2000" err="1"/>
              <a:t>pričom</a:t>
            </a:r>
            <a:r>
              <a:rPr lang="en-US" sz="2000"/>
              <a:t> </a:t>
            </a:r>
            <a:r>
              <a:rPr lang="en-US" sz="2000" err="1"/>
              <a:t>boli</a:t>
            </a:r>
            <a:r>
              <a:rPr lang="en-US" sz="2000"/>
              <a:t> </a:t>
            </a:r>
            <a:r>
              <a:rPr lang="en-US" sz="2000" err="1"/>
              <a:t>zničené</a:t>
            </a:r>
            <a:r>
              <a:rPr lang="en-US" sz="2000"/>
              <a:t> </a:t>
            </a:r>
            <a:r>
              <a:rPr lang="en-US" sz="2000" err="1"/>
              <a:t>alebo</a:t>
            </a:r>
            <a:r>
              <a:rPr lang="en-US" sz="2000"/>
              <a:t> </a:t>
            </a:r>
            <a:r>
              <a:rPr lang="en-US" sz="2000" err="1"/>
              <a:t>odstránené</a:t>
            </a:r>
            <a:r>
              <a:rPr lang="en-US" sz="2000"/>
              <a:t> i </a:t>
            </a:r>
            <a:r>
              <a:rPr lang="en-US" sz="2000" err="1"/>
              <a:t>niektoré</a:t>
            </a:r>
            <a:r>
              <a:rPr lang="en-US" sz="2000"/>
              <a:t> </a:t>
            </a:r>
            <a:r>
              <a:rPr lang="en-US" sz="2000" err="1"/>
              <a:t>iné</a:t>
            </a:r>
            <a:r>
              <a:rPr lang="en-US" sz="2000"/>
              <a:t> </a:t>
            </a:r>
            <a:r>
              <a:rPr lang="en-US" sz="2000" err="1"/>
              <a:t>pamiatky</a:t>
            </a:r>
            <a:r>
              <a:rPr lang="en-US" sz="2000"/>
              <a:t> (</a:t>
            </a:r>
            <a:r>
              <a:rPr lang="en-US" sz="2000" err="1"/>
              <a:t>Mariánsky</a:t>
            </a:r>
            <a:r>
              <a:rPr lang="en-US" sz="2000"/>
              <a:t> </a:t>
            </a:r>
            <a:r>
              <a:rPr lang="en-US" sz="2000" err="1"/>
              <a:t>stĺp</a:t>
            </a:r>
            <a:r>
              <a:rPr lang="en-US" sz="2000"/>
              <a:t> </a:t>
            </a:r>
            <a:r>
              <a:rPr lang="en-US" sz="2000" err="1"/>
              <a:t>na</a:t>
            </a:r>
            <a:r>
              <a:rPr lang="en-US" sz="2000"/>
              <a:t> </a:t>
            </a:r>
            <a:r>
              <a:rPr lang="en-US" sz="2000" err="1"/>
              <a:t>Staromestskom</a:t>
            </a:r>
            <a:r>
              <a:rPr lang="en-US" sz="2000"/>
              <a:t> </a:t>
            </a:r>
            <a:r>
              <a:rPr lang="en-US" sz="2000" err="1"/>
              <a:t>námestí</a:t>
            </a:r>
            <a:r>
              <a:rPr lang="en-US" sz="2000"/>
              <a:t>, </a:t>
            </a:r>
            <a:r>
              <a:rPr lang="en-US" sz="2000" err="1"/>
              <a:t>pomník</a:t>
            </a:r>
            <a:r>
              <a:rPr lang="en-US" sz="2000"/>
              <a:t> </a:t>
            </a:r>
            <a:r>
              <a:rPr lang="en-US" sz="2000" err="1"/>
              <a:t>maršala</a:t>
            </a:r>
            <a:r>
              <a:rPr lang="en-US" sz="2000"/>
              <a:t> </a:t>
            </a:r>
            <a:r>
              <a:rPr lang="en-US" sz="2000" err="1"/>
              <a:t>Václava</a:t>
            </a:r>
            <a:r>
              <a:rPr lang="en-US" sz="2000"/>
              <a:t> </a:t>
            </a:r>
            <a:r>
              <a:rPr lang="en-US" sz="2000" err="1"/>
              <a:t>Radeckého</a:t>
            </a:r>
            <a:r>
              <a:rPr lang="en-US" sz="2000"/>
              <a:t> </a:t>
            </a:r>
            <a:r>
              <a:rPr lang="en-US" sz="2000" err="1"/>
              <a:t>na</a:t>
            </a:r>
            <a:r>
              <a:rPr lang="en-US" sz="2000"/>
              <a:t> </a:t>
            </a:r>
            <a:r>
              <a:rPr lang="en-US" sz="2000" err="1"/>
              <a:t>Malostranskom</a:t>
            </a:r>
            <a:r>
              <a:rPr lang="en-US" sz="2000"/>
              <a:t> </a:t>
            </a:r>
            <a:r>
              <a:rPr lang="en-US" sz="2000" err="1"/>
              <a:t>námestí</a:t>
            </a:r>
            <a:r>
              <a:rPr lang="en-US" sz="2000"/>
              <a:t> </a:t>
            </a:r>
            <a:r>
              <a:rPr lang="en-US" sz="2000" err="1"/>
              <a:t>alebo</a:t>
            </a:r>
            <a:r>
              <a:rPr lang="en-US" sz="2000"/>
              <a:t> </a:t>
            </a:r>
            <a:r>
              <a:rPr lang="en-US" sz="2000" err="1"/>
              <a:t>socha</a:t>
            </a:r>
            <a:r>
              <a:rPr lang="en-US" sz="2000"/>
              <a:t> </a:t>
            </a:r>
            <a:r>
              <a:rPr lang="en-US" sz="2000" err="1"/>
              <a:t>cisára</a:t>
            </a:r>
            <a:r>
              <a:rPr lang="en-US" sz="2000"/>
              <a:t> </a:t>
            </a:r>
            <a:r>
              <a:rPr lang="en-US" sz="2000" err="1">
                <a:hlinkClick r:id="rId8" tooltip="František Jozef I."/>
              </a:rPr>
              <a:t>Františka</a:t>
            </a:r>
            <a:r>
              <a:rPr lang="en-US" sz="2000">
                <a:hlinkClick r:id="rId8" tooltip="František Jozef I."/>
              </a:rPr>
              <a:t> </a:t>
            </a:r>
            <a:r>
              <a:rPr lang="en-US" sz="2000" err="1">
                <a:hlinkClick r:id="rId8" tooltip="František Jozef I."/>
              </a:rPr>
              <a:t>Jozefa</a:t>
            </a:r>
            <a:r>
              <a:rPr lang="en-US" sz="2000">
                <a:hlinkClick r:id="rId8" tooltip="František Jozef I."/>
              </a:rPr>
              <a:t> I.</a:t>
            </a:r>
            <a:r>
              <a:rPr lang="en-US" sz="2000"/>
              <a:t> </a:t>
            </a:r>
            <a:r>
              <a:rPr lang="en-US" sz="2000" err="1"/>
              <a:t>na</a:t>
            </a:r>
            <a:r>
              <a:rPr lang="en-US" sz="2000"/>
              <a:t> </a:t>
            </a:r>
            <a:r>
              <a:rPr lang="en-US" sz="2000" err="1"/>
              <a:t>Smetanovom</a:t>
            </a:r>
            <a:r>
              <a:rPr lang="en-US" sz="2000"/>
              <a:t> </a:t>
            </a:r>
            <a:r>
              <a:rPr lang="en-US" sz="2000" err="1"/>
              <a:t>nábreží</a:t>
            </a:r>
            <a:r>
              <a:rPr lang="en-US" sz="2000"/>
              <a:t>).</a:t>
            </a:r>
            <a:r>
              <a:rPr lang="sk-SK" sz="2000"/>
              <a:t>  </a:t>
            </a:r>
          </a:p>
          <a:p>
            <a:r>
              <a:rPr lang="en-US" sz="2000" err="1"/>
              <a:t>Ako</a:t>
            </a:r>
            <a:r>
              <a:rPr lang="en-US" sz="2000"/>
              <a:t> </a:t>
            </a:r>
            <a:r>
              <a:rPr lang="en-US" sz="2000" err="1"/>
              <a:t>hlavné</a:t>
            </a:r>
            <a:r>
              <a:rPr lang="en-US" sz="2000"/>
              <a:t> mesto novo </a:t>
            </a:r>
            <a:r>
              <a:rPr lang="en-US" sz="2000" err="1"/>
              <a:t>ustanoveného</a:t>
            </a:r>
            <a:r>
              <a:rPr lang="en-US" sz="2000"/>
              <a:t> </a:t>
            </a:r>
            <a:r>
              <a:rPr lang="en-US" sz="2000" err="1">
                <a:hlinkClick r:id="rId9" tooltip="Československo"/>
              </a:rPr>
              <a:t>Československa</a:t>
            </a:r>
            <a:r>
              <a:rPr lang="en-US" sz="2000"/>
              <a:t> bola Praha i </a:t>
            </a:r>
            <a:r>
              <a:rPr lang="en-US" sz="2000" err="1"/>
              <a:t>naďalej</a:t>
            </a:r>
            <a:r>
              <a:rPr lang="en-US" sz="2000"/>
              <a:t> </a:t>
            </a:r>
            <a:r>
              <a:rPr lang="en-US" sz="2000" err="1"/>
              <a:t>modernizovaná</a:t>
            </a:r>
            <a:r>
              <a:rPr lang="en-US" sz="2000"/>
              <a:t> a </a:t>
            </a:r>
            <a:r>
              <a:rPr lang="en-US" sz="2000" err="1"/>
              <a:t>rozširovaná</a:t>
            </a:r>
            <a:r>
              <a:rPr lang="en-US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36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4B320-42D5-8D2B-9095-2CFD18D4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u="sng" dirty="0">
                <a:solidFill>
                  <a:srgbClr val="336600"/>
                </a:solidFill>
              </a:rPr>
              <a:t>D</a:t>
            </a:r>
            <a:r>
              <a:rPr lang="sk-SK" u="sng" dirty="0">
                <a:solidFill>
                  <a:srgbClr val="666633"/>
                </a:solidFill>
              </a:rPr>
              <a:t>r</a:t>
            </a:r>
            <a:r>
              <a:rPr lang="sk-SK" u="sng" dirty="0">
                <a:solidFill>
                  <a:srgbClr val="336600"/>
                </a:solidFill>
              </a:rPr>
              <a:t>u</a:t>
            </a:r>
            <a:r>
              <a:rPr lang="sk-SK" u="sng" dirty="0">
                <a:solidFill>
                  <a:srgbClr val="666633"/>
                </a:solidFill>
              </a:rPr>
              <a:t>h</a:t>
            </a:r>
            <a:r>
              <a:rPr lang="sk-SK" u="sng" dirty="0">
                <a:solidFill>
                  <a:srgbClr val="336600"/>
                </a:solidFill>
              </a:rPr>
              <a:t>á s</a:t>
            </a:r>
            <a:r>
              <a:rPr lang="sk-SK" u="sng" dirty="0">
                <a:solidFill>
                  <a:srgbClr val="666633"/>
                </a:solidFill>
              </a:rPr>
              <a:t>v</a:t>
            </a:r>
            <a:r>
              <a:rPr lang="sk-SK" u="sng" dirty="0">
                <a:solidFill>
                  <a:srgbClr val="336600"/>
                </a:solidFill>
              </a:rPr>
              <a:t>e</a:t>
            </a:r>
            <a:r>
              <a:rPr lang="sk-SK" u="sng" dirty="0">
                <a:solidFill>
                  <a:srgbClr val="666633"/>
                </a:solidFill>
              </a:rPr>
              <a:t>t</a:t>
            </a:r>
            <a:r>
              <a:rPr lang="sk-SK" u="sng" dirty="0">
                <a:solidFill>
                  <a:srgbClr val="336600"/>
                </a:solidFill>
              </a:rPr>
              <a:t>o</a:t>
            </a:r>
            <a:r>
              <a:rPr lang="sk-SK" u="sng" dirty="0">
                <a:solidFill>
                  <a:srgbClr val="666633"/>
                </a:solidFill>
              </a:rPr>
              <a:t>v</a:t>
            </a:r>
            <a:r>
              <a:rPr lang="sk-SK" u="sng" dirty="0">
                <a:solidFill>
                  <a:srgbClr val="336600"/>
                </a:solidFill>
              </a:rPr>
              <a:t>á </a:t>
            </a:r>
            <a:r>
              <a:rPr lang="sk-SK" u="sng" dirty="0">
                <a:solidFill>
                  <a:srgbClr val="666633"/>
                </a:solidFill>
              </a:rPr>
              <a:t>v</a:t>
            </a:r>
            <a:r>
              <a:rPr lang="sk-SK" u="sng" dirty="0">
                <a:solidFill>
                  <a:srgbClr val="336600"/>
                </a:solidFill>
              </a:rPr>
              <a:t>o</a:t>
            </a:r>
            <a:r>
              <a:rPr lang="sk-SK" u="sng" dirty="0">
                <a:solidFill>
                  <a:srgbClr val="666633"/>
                </a:solidFill>
              </a:rPr>
              <a:t>j</a:t>
            </a:r>
            <a:r>
              <a:rPr lang="sk-SK" u="sng" dirty="0">
                <a:solidFill>
                  <a:srgbClr val="336600"/>
                </a:solidFill>
              </a:rPr>
              <a:t>n</a:t>
            </a:r>
            <a:r>
              <a:rPr lang="sk-SK" u="sng" dirty="0">
                <a:solidFill>
                  <a:srgbClr val="666633"/>
                </a:solidFill>
              </a:rPr>
              <a:t>a </a:t>
            </a:r>
            <a:r>
              <a:rPr lang="sk-SK" u="sng" dirty="0">
                <a:solidFill>
                  <a:srgbClr val="336600"/>
                </a:solidFill>
              </a:rPr>
              <a:t>v</a:t>
            </a:r>
            <a:r>
              <a:rPr lang="sk-SK" u="sng" dirty="0">
                <a:solidFill>
                  <a:srgbClr val="666633"/>
                </a:solidFill>
              </a:rPr>
              <a:t> p</a:t>
            </a:r>
            <a:r>
              <a:rPr lang="sk-SK" u="sng" dirty="0">
                <a:solidFill>
                  <a:srgbClr val="336600"/>
                </a:solidFill>
              </a:rPr>
              <a:t>r</a:t>
            </a:r>
            <a:r>
              <a:rPr lang="sk-SK" u="sng" dirty="0">
                <a:solidFill>
                  <a:srgbClr val="666633"/>
                </a:solidFill>
              </a:rPr>
              <a:t>a</a:t>
            </a:r>
            <a:r>
              <a:rPr lang="sk-SK" u="sng" dirty="0">
                <a:solidFill>
                  <a:srgbClr val="336600"/>
                </a:solidFill>
              </a:rPr>
              <a:t>h</a:t>
            </a:r>
            <a:r>
              <a:rPr lang="sk-SK" u="sng" dirty="0">
                <a:solidFill>
                  <a:srgbClr val="666633"/>
                </a:solidFill>
              </a:rPr>
              <a:t>e</a:t>
            </a:r>
            <a:r>
              <a:rPr lang="sk-SK" u="sng" dirty="0">
                <a:solidFill>
                  <a:srgbClr val="336600"/>
                </a:solidFill>
              </a:rPr>
              <a:t>  </a:t>
            </a:r>
            <a:endParaRPr lang="en-US" u="sng" dirty="0">
              <a:solidFill>
                <a:srgbClr val="33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3112-6497-7ED2-45DA-9685325C9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0410"/>
            <a:ext cx="4753466" cy="4024125"/>
          </a:xfrm>
        </p:spPr>
        <p:txBody>
          <a:bodyPr>
            <a:noAutofit/>
          </a:bodyPr>
          <a:lstStyle/>
          <a:p>
            <a:r>
              <a:rPr lang="en-US" sz="2400" dirty="0"/>
              <a:t>Od </a:t>
            </a:r>
            <a:r>
              <a:rPr lang="en-US" sz="2400" dirty="0">
                <a:hlinkClick r:id="rId3" tooltip="15. marec"/>
              </a:rPr>
              <a:t>15. </a:t>
            </a:r>
            <a:r>
              <a:rPr lang="en-US" sz="2400" dirty="0" err="1">
                <a:hlinkClick r:id="rId3" tooltip="15. marec"/>
              </a:rPr>
              <a:t>marca</a:t>
            </a:r>
            <a:r>
              <a:rPr lang="en-US" sz="2400" dirty="0"/>
              <a:t> </a:t>
            </a:r>
            <a:r>
              <a:rPr lang="en-US" sz="2400" dirty="0">
                <a:hlinkClick r:id="rId4" tooltip="1939"/>
              </a:rPr>
              <a:t>1939</a:t>
            </a:r>
            <a:r>
              <a:rPr lang="en-US" sz="2400" dirty="0"/>
              <a:t> bola Praha </a:t>
            </a:r>
            <a:r>
              <a:rPr lang="en-US" sz="2400" dirty="0" err="1"/>
              <a:t>hlavným</a:t>
            </a:r>
            <a:r>
              <a:rPr lang="en-US" sz="2400" dirty="0"/>
              <a:t> </a:t>
            </a:r>
            <a:r>
              <a:rPr lang="en-US" sz="2400" dirty="0" err="1"/>
              <a:t>mestom</a:t>
            </a:r>
            <a:r>
              <a:rPr lang="en-US" sz="2400" dirty="0"/>
              <a:t> </a:t>
            </a:r>
            <a:r>
              <a:rPr lang="en-US" sz="2400" dirty="0" err="1">
                <a:hlinkClick r:id="rId5" tooltip="Protektorát Čechy a Morava"/>
              </a:rPr>
              <a:t>Protektorátu</a:t>
            </a:r>
            <a:r>
              <a:rPr lang="en-US" sz="2400" dirty="0">
                <a:hlinkClick r:id="rId5" tooltip="Protektorát Čechy a Morava"/>
              </a:rPr>
              <a:t> </a:t>
            </a:r>
            <a:r>
              <a:rPr lang="en-US" sz="2400" dirty="0" err="1">
                <a:hlinkClick r:id="rId5" tooltip="Protektorát Čechy a Morava"/>
              </a:rPr>
              <a:t>Čechy</a:t>
            </a:r>
            <a:r>
              <a:rPr lang="en-US" sz="2400" dirty="0">
                <a:hlinkClick r:id="rId5" tooltip="Protektorát Čechy a Morava"/>
              </a:rPr>
              <a:t> a Morava</a:t>
            </a:r>
            <a:r>
              <a:rPr lang="en-US" sz="2400" dirty="0"/>
              <a:t>. </a:t>
            </a:r>
            <a:r>
              <a:rPr lang="sk-SK" sz="2400" dirty="0"/>
              <a:t>  </a:t>
            </a:r>
          </a:p>
          <a:p>
            <a:r>
              <a:rPr lang="en-US" sz="2400" dirty="0" err="1"/>
              <a:t>Počas</a:t>
            </a:r>
            <a:r>
              <a:rPr lang="en-US" sz="2400" dirty="0"/>
              <a:t> </a:t>
            </a:r>
            <a:r>
              <a:rPr lang="en-US" sz="2400" dirty="0" err="1">
                <a:hlinkClick r:id="rId6" tooltip="Druhá svetová vojna"/>
              </a:rPr>
              <a:t>druhej</a:t>
            </a:r>
            <a:r>
              <a:rPr lang="en-US" sz="2400" dirty="0">
                <a:hlinkClick r:id="rId6" tooltip="Druhá svetová vojna"/>
              </a:rPr>
              <a:t> </a:t>
            </a:r>
            <a:r>
              <a:rPr lang="en-US" sz="2400" dirty="0" err="1">
                <a:hlinkClick r:id="rId6" tooltip="Druhá svetová vojna"/>
              </a:rPr>
              <a:t>svetovej</a:t>
            </a:r>
            <a:r>
              <a:rPr lang="en-US" sz="2400" dirty="0">
                <a:hlinkClick r:id="rId6" tooltip="Druhá svetová vojna"/>
              </a:rPr>
              <a:t> </a:t>
            </a:r>
            <a:r>
              <a:rPr lang="en-US" sz="2400" dirty="0" err="1">
                <a:hlinkClick r:id="rId6" tooltip="Druhá svetová vojna"/>
              </a:rPr>
              <a:t>vojny</a:t>
            </a:r>
            <a:r>
              <a:rPr lang="en-US" sz="2400" dirty="0"/>
              <a:t> </a:t>
            </a:r>
            <a:r>
              <a:rPr lang="en-US" sz="2400" dirty="0" err="1"/>
              <a:t>boli</a:t>
            </a:r>
            <a:r>
              <a:rPr lang="en-US" sz="2400" dirty="0"/>
              <a:t> z </a:t>
            </a:r>
            <a:r>
              <a:rPr lang="en-US" sz="2400" dirty="0" err="1"/>
              <a:t>Prahy</a:t>
            </a:r>
            <a:r>
              <a:rPr lang="en-US" sz="2400" dirty="0"/>
              <a:t> </a:t>
            </a:r>
            <a:r>
              <a:rPr lang="en-US" sz="2400" dirty="0" err="1"/>
              <a:t>deportovaní</a:t>
            </a:r>
            <a:r>
              <a:rPr lang="en-US" sz="2400" dirty="0"/>
              <a:t> do </a:t>
            </a:r>
            <a:r>
              <a:rPr lang="en-US" sz="2400" dirty="0" err="1"/>
              <a:t>koncentračných</a:t>
            </a:r>
            <a:r>
              <a:rPr lang="en-US" sz="2400" dirty="0"/>
              <a:t> </a:t>
            </a:r>
            <a:r>
              <a:rPr lang="en-US" sz="2400" dirty="0" err="1"/>
              <a:t>táborov</a:t>
            </a:r>
            <a:r>
              <a:rPr lang="en-US" sz="2400" dirty="0"/>
              <a:t> </a:t>
            </a:r>
            <a:r>
              <a:rPr lang="en-US" sz="2400" dirty="0" err="1"/>
              <a:t>príslušníci</a:t>
            </a:r>
            <a:r>
              <a:rPr lang="en-US" sz="2400" dirty="0"/>
              <a:t> </a:t>
            </a:r>
            <a:r>
              <a:rPr lang="en-US" sz="2400" dirty="0" err="1"/>
              <a:t>tzv</a:t>
            </a:r>
            <a:r>
              <a:rPr lang="en-US" sz="2400" dirty="0"/>
              <a:t>. „</a:t>
            </a:r>
            <a:r>
              <a:rPr lang="en-US" sz="2400" dirty="0" err="1"/>
              <a:t>menejcenných</a:t>
            </a:r>
            <a:r>
              <a:rPr lang="en-US" sz="2400" dirty="0"/>
              <a:t> </a:t>
            </a:r>
            <a:r>
              <a:rPr lang="en-US" sz="2400" dirty="0" err="1"/>
              <a:t>rás</a:t>
            </a:r>
            <a:r>
              <a:rPr lang="en-US" sz="2400" dirty="0"/>
              <a:t>“, </a:t>
            </a:r>
            <a:r>
              <a:rPr lang="en-US" sz="2400" dirty="0" err="1"/>
              <a:t>predovšetkým</a:t>
            </a:r>
            <a:r>
              <a:rPr lang="en-US" sz="2400" dirty="0"/>
              <a:t> </a:t>
            </a:r>
            <a:r>
              <a:rPr lang="en-US" sz="2400" dirty="0" err="1">
                <a:hlinkClick r:id="rId7" tooltip="Židia"/>
              </a:rPr>
              <a:t>židovské</a:t>
            </a:r>
            <a:r>
              <a:rPr lang="en-US" sz="2400" dirty="0"/>
              <a:t> a </a:t>
            </a:r>
            <a:r>
              <a:rPr lang="en-US" sz="2400" dirty="0" err="1">
                <a:hlinkClick r:id="rId8" tooltip="Rómovia"/>
              </a:rPr>
              <a:t>cigánske</a:t>
            </a:r>
            <a:r>
              <a:rPr lang="en-US" sz="2400" dirty="0"/>
              <a:t> (</a:t>
            </a:r>
            <a:r>
              <a:rPr lang="en-US" sz="2400" dirty="0" err="1"/>
              <a:t>podľa</a:t>
            </a:r>
            <a:r>
              <a:rPr lang="en-US" sz="2400" dirty="0"/>
              <a:t> </a:t>
            </a:r>
            <a:r>
              <a:rPr lang="en-US" sz="2400" dirty="0" err="1"/>
              <a:t>vtedajšieho</a:t>
            </a:r>
            <a:r>
              <a:rPr lang="en-US" sz="2400" dirty="0"/>
              <a:t> </a:t>
            </a:r>
            <a:r>
              <a:rPr lang="en-US" sz="2400" dirty="0" err="1"/>
              <a:t>označenia</a:t>
            </a:r>
            <a:r>
              <a:rPr lang="en-US" sz="2400" dirty="0"/>
              <a:t>) </a:t>
            </a:r>
            <a:r>
              <a:rPr lang="en-US" sz="2400" dirty="0" err="1"/>
              <a:t>obyvateľstvo</a:t>
            </a:r>
            <a:r>
              <a:rPr lang="en-US" sz="2400" dirty="0"/>
              <a:t>.</a:t>
            </a:r>
            <a:r>
              <a:rPr lang="sk-SK" sz="2400" dirty="0"/>
              <a:t>  </a:t>
            </a: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group of people in a car&#10;&#10;Description automatically generated with low confidence">
            <a:extLst>
              <a:ext uri="{FF2B5EF4-FFF2-40B4-BE49-F238E27FC236}">
                <a16:creationId xmlns:a16="http://schemas.microsoft.com/office/drawing/2014/main" id="{7039D36E-5C5C-1B9D-C410-91996CC730A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2" r="19267" b="3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5" name="Picture 4" descr="A group of soldiers on a tank&#10;&#10;Description automatically generated with low confidence">
            <a:extLst>
              <a:ext uri="{FF2B5EF4-FFF2-40B4-BE49-F238E27FC236}">
                <a16:creationId xmlns:a16="http://schemas.microsoft.com/office/drawing/2014/main" id="{6D1E0B32-6E3E-1B25-AF9E-0876A57D80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r="14118" b="-2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11" name="Picture 10" descr="A picture containing outdoor, house, sky, tree&#10;&#10;Description automatically generated">
            <a:extLst>
              <a:ext uri="{FF2B5EF4-FFF2-40B4-BE49-F238E27FC236}">
                <a16:creationId xmlns:a16="http://schemas.microsoft.com/office/drawing/2014/main" id="{5DCC7C9D-96BF-ED31-DBBB-29834CE438C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r="6" b="6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7" name="Picture 6" descr="A large crowd of people marching in a parade&#10;&#10;Description automatically generated with low confidence">
            <a:extLst>
              <a:ext uri="{FF2B5EF4-FFF2-40B4-BE49-F238E27FC236}">
                <a16:creationId xmlns:a16="http://schemas.microsoft.com/office/drawing/2014/main" id="{9BBD8953-8F5E-266A-FAF2-142770AA014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r="12148" b="1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921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DA9A40-F6C0-6152-FBEC-4B1253E9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 </a:t>
            </a:r>
            <a:r>
              <a:rPr lang="sk-SK" u="sng" dirty="0">
                <a:solidFill>
                  <a:srgbClr val="6699FF"/>
                </a:solidFill>
              </a:rPr>
              <a:t>najkrajŠie miesta prahy</a:t>
            </a:r>
            <a:endParaRPr lang="en-US" u="sng" dirty="0">
              <a:solidFill>
                <a:srgbClr val="6699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EA675-21F2-A683-BE26-1F3106848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  <a:effectLst/>
              </a:rPr>
              <a:t>1.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Václavské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námestie</a:t>
            </a:r>
            <a:endParaRPr lang="en-US" sz="2000" b="1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en-US" sz="2000" b="1" i="1" dirty="0" err="1"/>
              <a:t>Václavské</a:t>
            </a:r>
            <a:r>
              <a:rPr lang="en-US" sz="2000" b="1" i="1" dirty="0"/>
              <a:t> </a:t>
            </a:r>
            <a:r>
              <a:rPr lang="en-US" sz="2000" b="1" i="1" dirty="0" err="1"/>
              <a:t>námestie</a:t>
            </a:r>
            <a:r>
              <a:rPr lang="en-US" sz="2000" b="1" dirty="0"/>
              <a:t> </a:t>
            </a:r>
            <a:r>
              <a:rPr lang="en-US" sz="2000" dirty="0"/>
              <a:t>bolo v </a:t>
            </a:r>
            <a:r>
              <a:rPr lang="en-US" sz="2000" dirty="0" err="1"/>
              <a:t>minulosti</a:t>
            </a:r>
            <a:r>
              <a:rPr lang="en-US" sz="2000" dirty="0"/>
              <a:t> </a:t>
            </a:r>
            <a:r>
              <a:rPr lang="en-US" sz="2000" dirty="0" err="1"/>
              <a:t>využívané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trhovisko</a:t>
            </a:r>
            <a:r>
              <a:rPr lang="en-US" sz="2000" dirty="0"/>
              <a:t>. Je </a:t>
            </a:r>
            <a:r>
              <a:rPr lang="en-US" sz="2000" dirty="0" err="1"/>
              <a:t>dejiskom</a:t>
            </a:r>
            <a:r>
              <a:rPr lang="en-US" sz="2000" dirty="0"/>
              <a:t> </a:t>
            </a:r>
            <a:r>
              <a:rPr lang="en-US" sz="2000" dirty="0" err="1"/>
              <a:t>mnohých</a:t>
            </a:r>
            <a:r>
              <a:rPr lang="en-US" sz="2000" dirty="0"/>
              <a:t> </a:t>
            </a:r>
            <a:r>
              <a:rPr lang="en-US" sz="2000" dirty="0" err="1"/>
              <a:t>významných</a:t>
            </a:r>
            <a:r>
              <a:rPr lang="en-US" sz="2000" dirty="0"/>
              <a:t> </a:t>
            </a:r>
            <a:r>
              <a:rPr lang="en-US" sz="2000" dirty="0" err="1"/>
              <a:t>zhromaždení</a:t>
            </a:r>
            <a:r>
              <a:rPr lang="en-US" sz="2000" dirty="0"/>
              <a:t> a </a:t>
            </a:r>
            <a:r>
              <a:rPr lang="en-US" sz="2000" dirty="0" err="1"/>
              <a:t>pochodov</a:t>
            </a:r>
            <a:r>
              <a:rPr lang="en-US" sz="2000" dirty="0"/>
              <a:t>. V </a:t>
            </a:r>
            <a:r>
              <a:rPr lang="en-US" sz="2000" dirty="0" err="1"/>
              <a:t>súčasnosti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Václavskom</a:t>
            </a:r>
            <a:r>
              <a:rPr lang="en-US" sz="2000" dirty="0"/>
              <a:t> </a:t>
            </a:r>
            <a:r>
              <a:rPr lang="en-US" sz="2000" dirty="0" err="1"/>
              <a:t>námestí</a:t>
            </a:r>
            <a:r>
              <a:rPr lang="en-US" sz="2000" dirty="0"/>
              <a:t> </a:t>
            </a:r>
            <a:r>
              <a:rPr lang="en-US" sz="2000" dirty="0" err="1"/>
              <a:t>nachádza</a:t>
            </a:r>
            <a:r>
              <a:rPr lang="en-US" sz="2000" dirty="0"/>
              <a:t> </a:t>
            </a:r>
            <a:r>
              <a:rPr lang="en-US" sz="2000" dirty="0" err="1"/>
              <a:t>sieť</a:t>
            </a:r>
            <a:r>
              <a:rPr lang="en-US" sz="2000" dirty="0"/>
              <a:t> </a:t>
            </a:r>
            <a:r>
              <a:rPr lang="en-US" sz="2000" dirty="0" err="1"/>
              <a:t>obchodov</a:t>
            </a:r>
            <a:r>
              <a:rPr lang="en-US" sz="2000" dirty="0"/>
              <a:t>, </a:t>
            </a:r>
            <a:r>
              <a:rPr lang="en-US" sz="2000" dirty="0" err="1"/>
              <a:t>reštaurácií</a:t>
            </a:r>
            <a:r>
              <a:rPr lang="en-US" sz="2000" dirty="0"/>
              <a:t>, </a:t>
            </a:r>
            <a:r>
              <a:rPr lang="en-US" sz="2000" dirty="0" err="1"/>
              <a:t>fastfoodov</a:t>
            </a:r>
            <a:r>
              <a:rPr lang="en-US" sz="2000" dirty="0"/>
              <a:t>, </a:t>
            </a:r>
            <a:r>
              <a:rPr lang="en-US" sz="2000" dirty="0" err="1"/>
              <a:t>hotelov</a:t>
            </a:r>
            <a:r>
              <a:rPr lang="en-US" sz="2000" dirty="0"/>
              <a:t> a </a:t>
            </a:r>
            <a:r>
              <a:rPr lang="en-US" sz="2000" dirty="0" err="1"/>
              <a:t>butikov</a:t>
            </a:r>
            <a:r>
              <a:rPr lang="en-US" sz="2000" dirty="0"/>
              <a:t>. </a:t>
            </a:r>
            <a:r>
              <a:rPr lang="en-US" sz="2000" dirty="0" err="1"/>
              <a:t>Naopak</a:t>
            </a:r>
            <a:r>
              <a:rPr lang="en-US" sz="2000" dirty="0"/>
              <a:t> v </a:t>
            </a:r>
            <a:r>
              <a:rPr lang="en-US" sz="2000" dirty="0" err="1"/>
              <a:t>noci</a:t>
            </a:r>
            <a:r>
              <a:rPr lang="en-US" sz="2000" dirty="0"/>
              <a:t> je to </a:t>
            </a:r>
            <a:r>
              <a:rPr lang="en-US" sz="2000" dirty="0" err="1"/>
              <a:t>dejisko</a:t>
            </a:r>
            <a:r>
              <a:rPr lang="en-US" sz="2000" dirty="0"/>
              <a:t> </a:t>
            </a:r>
            <a:r>
              <a:rPr lang="en-US" sz="2000" dirty="0" err="1"/>
              <a:t>zábavy</a:t>
            </a:r>
            <a:r>
              <a:rPr lang="en-US" sz="2000" dirty="0"/>
              <a:t> a s</a:t>
            </a:r>
            <a:r>
              <a:rPr lang="sk-SK" sz="2000" dirty="0"/>
              <a:t>p</a:t>
            </a:r>
            <a:r>
              <a:rPr lang="en-US" sz="2000" dirty="0" err="1"/>
              <a:t>oločenského</a:t>
            </a:r>
            <a:r>
              <a:rPr lang="en-US" sz="2000" dirty="0"/>
              <a:t> </a:t>
            </a:r>
            <a:r>
              <a:rPr lang="en-US" sz="2000" dirty="0" err="1"/>
              <a:t>života</a:t>
            </a:r>
            <a:r>
              <a:rPr lang="sk-SK" sz="2000" dirty="0"/>
              <a:t>.</a:t>
            </a:r>
            <a:r>
              <a:rPr lang="en-US" sz="2000" dirty="0"/>
              <a:t> </a:t>
            </a:r>
            <a:r>
              <a:rPr lang="en-US" sz="2000" dirty="0" err="1"/>
              <a:t>Dominantou</a:t>
            </a:r>
            <a:r>
              <a:rPr lang="en-US" sz="2000" dirty="0"/>
              <a:t> je </a:t>
            </a:r>
            <a:r>
              <a:rPr lang="en-US" sz="2000" b="1" i="1" dirty="0" err="1"/>
              <a:t>Národné</a:t>
            </a:r>
            <a:r>
              <a:rPr lang="en-US" sz="2000" b="1" i="1" dirty="0"/>
              <a:t> </a:t>
            </a:r>
            <a:r>
              <a:rPr lang="en-US" sz="2000" b="1" i="1" dirty="0" err="1"/>
              <a:t>múzeum</a:t>
            </a:r>
            <a:r>
              <a:rPr lang="en-US" sz="2000" dirty="0"/>
              <a:t> a </a:t>
            </a:r>
            <a:r>
              <a:rPr lang="en-US" sz="2000" b="1" i="1" dirty="0" err="1"/>
              <a:t>socha</a:t>
            </a:r>
            <a:r>
              <a:rPr lang="en-US" sz="2000" b="1" i="1" dirty="0"/>
              <a:t> </a:t>
            </a:r>
            <a:r>
              <a:rPr lang="en-US" sz="2000" b="1" i="1" dirty="0" err="1"/>
              <a:t>svätého</a:t>
            </a:r>
            <a:r>
              <a:rPr lang="en-US" sz="2000" b="1" i="1" dirty="0"/>
              <a:t> </a:t>
            </a:r>
            <a:r>
              <a:rPr lang="en-US" sz="2000" b="1" i="1" dirty="0" err="1"/>
              <a:t>Václava</a:t>
            </a:r>
            <a:r>
              <a:rPr lang="en-US" sz="2000" dirty="0"/>
              <a:t>, </a:t>
            </a:r>
            <a:r>
              <a:rPr lang="en-US" sz="2000" dirty="0" err="1"/>
              <a:t>ktorá</a:t>
            </a:r>
            <a:r>
              <a:rPr lang="en-US" sz="2000" dirty="0"/>
              <a:t> bola </a:t>
            </a:r>
            <a:r>
              <a:rPr lang="en-US" sz="2000" dirty="0" err="1"/>
              <a:t>postavená</a:t>
            </a:r>
            <a:r>
              <a:rPr lang="en-US" sz="2000" dirty="0"/>
              <a:t> </a:t>
            </a:r>
            <a:r>
              <a:rPr lang="en-US" sz="2000" dirty="0" err="1"/>
              <a:t>začiatkom</a:t>
            </a:r>
            <a:r>
              <a:rPr lang="en-US" sz="2000" dirty="0"/>
              <a:t> 20. </a:t>
            </a:r>
            <a:r>
              <a:rPr lang="en-US" sz="2000" dirty="0" err="1"/>
              <a:t>storočia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1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icture containing outdoor, building, sky, street light&#10;&#10;Description automatically generated">
            <a:extLst>
              <a:ext uri="{FF2B5EF4-FFF2-40B4-BE49-F238E27FC236}">
                <a16:creationId xmlns:a16="http://schemas.microsoft.com/office/drawing/2014/main" id="{14A28057-8B5F-7D01-9EFC-244043BEB8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r="25291" b="-4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12" name="Picture 11" descr="A picture containing outdoor, building, sky, city&#10;&#10;Description automatically generated">
            <a:extLst>
              <a:ext uri="{FF2B5EF4-FFF2-40B4-BE49-F238E27FC236}">
                <a16:creationId xmlns:a16="http://schemas.microsoft.com/office/drawing/2014/main" id="{8BE79079-0749-68D0-211C-2B497C35D6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6" r="7" b="7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10" name="Picture 9" descr="A picture containing outdoor, sky, cloud, building&#10;&#10;Description automatically generated">
            <a:extLst>
              <a:ext uri="{FF2B5EF4-FFF2-40B4-BE49-F238E27FC236}">
                <a16:creationId xmlns:a16="http://schemas.microsoft.com/office/drawing/2014/main" id="{36832928-6207-8C3B-54EB-A84356EC6E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r="17484" b="1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8" name="Picture 7" descr="A statue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6D7F9292-65DC-7FF8-A6AE-27BC8EC3C9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r="23307" b="-4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227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8CDA9E-4192-4DFE-8550-0E1AC502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u="sng" dirty="0">
                <a:solidFill>
                  <a:srgbClr val="6699FF"/>
                </a:solidFill>
              </a:rPr>
              <a:t>najkrajŠie miesta prahy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F5D04-0B43-6022-56D2-ED4D9DB94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57402"/>
            <a:ext cx="4753466" cy="41612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  <a:effectLst/>
              </a:rPr>
              <a:t>2.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Staromestské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námestie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, 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radnica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 a 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Orloj</a:t>
            </a:r>
            <a:endParaRPr lang="en-US" sz="2000" b="1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en-US" sz="2000" dirty="0" err="1"/>
              <a:t>Dominantou</a:t>
            </a:r>
            <a:r>
              <a:rPr lang="en-US" sz="2000" dirty="0"/>
              <a:t> </a:t>
            </a:r>
            <a:r>
              <a:rPr lang="en-US" sz="2000" b="1" i="1" dirty="0" err="1"/>
              <a:t>Staromestského</a:t>
            </a:r>
            <a:r>
              <a:rPr lang="en-US" sz="2000" b="1" i="1" dirty="0"/>
              <a:t> </a:t>
            </a:r>
            <a:r>
              <a:rPr lang="en-US" sz="2000" b="1" i="1" dirty="0" err="1"/>
              <a:t>námestia</a:t>
            </a:r>
            <a:r>
              <a:rPr lang="en-US" sz="2000" dirty="0"/>
              <a:t> je </a:t>
            </a:r>
            <a:r>
              <a:rPr lang="en-US" sz="2000" b="1" i="1" dirty="0" err="1"/>
              <a:t>Pražský</a:t>
            </a:r>
            <a:r>
              <a:rPr lang="en-US" sz="2000" b="1" i="1" dirty="0"/>
              <a:t> </a:t>
            </a:r>
            <a:r>
              <a:rPr lang="en-US" sz="2000" b="1" i="1" dirty="0" err="1"/>
              <a:t>orloj</a:t>
            </a:r>
            <a:r>
              <a:rPr lang="en-US" sz="2000" dirty="0"/>
              <a:t>, </a:t>
            </a:r>
            <a:r>
              <a:rPr lang="en-US" sz="2000" dirty="0" err="1"/>
              <a:t>ktorý</a:t>
            </a:r>
            <a:r>
              <a:rPr lang="en-US" sz="2000" dirty="0"/>
              <a:t> je </a:t>
            </a:r>
            <a:r>
              <a:rPr lang="en-US" sz="2000" dirty="0" err="1"/>
              <a:t>starý</a:t>
            </a:r>
            <a:r>
              <a:rPr lang="en-US" sz="2000" dirty="0"/>
              <a:t> </a:t>
            </a:r>
            <a:r>
              <a:rPr lang="en-US" sz="2000" dirty="0" err="1"/>
              <a:t>viac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600 </a:t>
            </a:r>
            <a:r>
              <a:rPr lang="en-US" sz="2000" dirty="0" err="1"/>
              <a:t>rokov</a:t>
            </a:r>
            <a:r>
              <a:rPr lang="en-US" sz="2000" dirty="0"/>
              <a:t>. V </a:t>
            </a:r>
            <a:r>
              <a:rPr lang="en-US" sz="2000" dirty="0" err="1"/>
              <a:t>roku</a:t>
            </a:r>
            <a:r>
              <a:rPr lang="en-US" sz="2000" dirty="0"/>
              <a:t> 1410 ho </a:t>
            </a:r>
            <a:r>
              <a:rPr lang="en-US" sz="2000" dirty="0" err="1"/>
              <a:t>zostrojil</a:t>
            </a:r>
            <a:r>
              <a:rPr lang="en-US" sz="2000" dirty="0"/>
              <a:t> </a:t>
            </a:r>
            <a:r>
              <a:rPr lang="en-US" sz="2000" dirty="0" err="1"/>
              <a:t>hodinár</a:t>
            </a:r>
            <a:r>
              <a:rPr lang="en-US" sz="2000" dirty="0"/>
              <a:t> </a:t>
            </a:r>
            <a:r>
              <a:rPr lang="en-US" sz="2000" b="1" i="1" dirty="0" err="1"/>
              <a:t>Mikuláš</a:t>
            </a:r>
            <a:r>
              <a:rPr lang="en-US" sz="2000" dirty="0"/>
              <a:t>. </a:t>
            </a:r>
            <a:r>
              <a:rPr lang="en-US" sz="2000" dirty="0" err="1"/>
              <a:t>Jadro</a:t>
            </a:r>
            <a:r>
              <a:rPr lang="en-US" sz="2000" dirty="0"/>
              <a:t> </a:t>
            </a:r>
            <a:r>
              <a:rPr lang="en-US" sz="2000" dirty="0" err="1"/>
              <a:t>tvorí</a:t>
            </a:r>
            <a:r>
              <a:rPr lang="en-US" sz="2000" dirty="0"/>
              <a:t> </a:t>
            </a:r>
            <a:r>
              <a:rPr lang="en-US" sz="2000" dirty="0" err="1"/>
              <a:t>mechanický</a:t>
            </a:r>
            <a:r>
              <a:rPr lang="en-US" sz="2000" dirty="0"/>
              <a:t> </a:t>
            </a:r>
            <a:r>
              <a:rPr lang="en-US" sz="2000" dirty="0" err="1"/>
              <a:t>hodinový</a:t>
            </a:r>
            <a:r>
              <a:rPr lang="en-US" sz="2000" dirty="0"/>
              <a:t> </a:t>
            </a:r>
            <a:r>
              <a:rPr lang="en-US" sz="2000" dirty="0" err="1"/>
              <a:t>stroj</a:t>
            </a:r>
            <a:r>
              <a:rPr lang="en-US" sz="2000" dirty="0"/>
              <a:t> </a:t>
            </a:r>
            <a:r>
              <a:rPr lang="sk-SK" sz="2000" dirty="0"/>
              <a:t>a </a:t>
            </a:r>
            <a:r>
              <a:rPr lang="en-US" sz="2000" dirty="0" err="1"/>
              <a:t>astronomický</a:t>
            </a:r>
            <a:r>
              <a:rPr lang="en-US" sz="2000" dirty="0"/>
              <a:t> </a:t>
            </a:r>
            <a:r>
              <a:rPr lang="en-US" sz="2000" dirty="0" err="1"/>
              <a:t>ciferník</a:t>
            </a:r>
            <a:r>
              <a:rPr lang="en-US" sz="2000" dirty="0"/>
              <a:t>. Pod </a:t>
            </a:r>
            <a:r>
              <a:rPr lang="en-US" sz="2000" dirty="0" err="1"/>
              <a:t>ním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nachádza</a:t>
            </a:r>
            <a:r>
              <a:rPr lang="en-US" sz="2000" dirty="0"/>
              <a:t> </a:t>
            </a:r>
            <a:r>
              <a:rPr lang="en-US" sz="2000" dirty="0" err="1"/>
              <a:t>kalendárna</a:t>
            </a:r>
            <a:r>
              <a:rPr lang="en-US" sz="2000" dirty="0"/>
              <a:t> </a:t>
            </a:r>
            <a:r>
              <a:rPr lang="en-US" sz="2000" dirty="0" err="1"/>
              <a:t>tabuľa</a:t>
            </a:r>
            <a:r>
              <a:rPr lang="en-US" sz="2000" dirty="0"/>
              <a:t>. Na </a:t>
            </a:r>
            <a:r>
              <a:rPr lang="en-US" sz="2000" dirty="0" err="1"/>
              <a:t>námestí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taktiež</a:t>
            </a:r>
            <a:r>
              <a:rPr lang="en-US" sz="2000" dirty="0"/>
              <a:t> </a:t>
            </a:r>
            <a:r>
              <a:rPr lang="en-US" sz="2000" dirty="0" err="1"/>
              <a:t>konali</a:t>
            </a:r>
            <a:r>
              <a:rPr lang="en-US" sz="2000" dirty="0"/>
              <a:t> </a:t>
            </a:r>
            <a:r>
              <a:rPr lang="en-US" sz="2000" dirty="0" err="1"/>
              <a:t>mnohé</a:t>
            </a:r>
            <a:r>
              <a:rPr lang="en-US" sz="2000" dirty="0"/>
              <a:t> </a:t>
            </a:r>
            <a:r>
              <a:rPr lang="en-US" sz="2000" dirty="0" err="1"/>
              <a:t>významné</a:t>
            </a:r>
            <a:r>
              <a:rPr lang="en-US" sz="2000" dirty="0"/>
              <a:t> </a:t>
            </a:r>
            <a:r>
              <a:rPr lang="en-US" sz="2000" dirty="0" err="1"/>
              <a:t>udalosti</a:t>
            </a:r>
            <a:r>
              <a:rPr lang="en-US" sz="2000" dirty="0"/>
              <a:t>. V </a:t>
            </a:r>
            <a:r>
              <a:rPr lang="en-US" sz="2000" dirty="0" err="1"/>
              <a:t>zime</a:t>
            </a:r>
            <a:r>
              <a:rPr lang="en-US" sz="2000" dirty="0"/>
              <a:t> tam</a:t>
            </a:r>
            <a:r>
              <a:rPr lang="sk-SK" sz="2000" dirty="0"/>
              <a:t> sú</a:t>
            </a:r>
            <a:r>
              <a:rPr lang="en-US" sz="2000" dirty="0"/>
              <a:t> </a:t>
            </a:r>
            <a:r>
              <a:rPr lang="en-US" sz="2000" dirty="0" err="1"/>
              <a:t>historické</a:t>
            </a:r>
            <a:r>
              <a:rPr lang="en-US" sz="2000" dirty="0"/>
              <a:t> </a:t>
            </a:r>
            <a:r>
              <a:rPr lang="en-US" sz="2000" dirty="0" err="1"/>
              <a:t>vianočné</a:t>
            </a:r>
            <a:r>
              <a:rPr lang="en-US" sz="2000" dirty="0"/>
              <a:t> </a:t>
            </a:r>
            <a:r>
              <a:rPr lang="en-US" sz="2000" dirty="0" err="1"/>
              <a:t>trhy</a:t>
            </a:r>
            <a:r>
              <a:rPr lang="en-US" sz="2000" dirty="0"/>
              <a:t> s </a:t>
            </a:r>
            <a:r>
              <a:rPr lang="en-US" sz="2000" dirty="0" err="1"/>
              <a:t>neopakovateľnou</a:t>
            </a:r>
            <a:r>
              <a:rPr lang="en-US" sz="2000" dirty="0"/>
              <a:t> </a:t>
            </a:r>
            <a:r>
              <a:rPr lang="en-US" sz="2000" dirty="0" err="1"/>
              <a:t>atmosférou</a:t>
            </a:r>
            <a:r>
              <a:rPr lang="en-US" sz="2000" dirty="0"/>
              <a:t>.</a:t>
            </a:r>
            <a:r>
              <a:rPr lang="sk-SK" sz="2000" dirty="0"/>
              <a:t>Z</a:t>
            </a:r>
            <a:r>
              <a:rPr lang="en-US" sz="2000" dirty="0"/>
              <a:t> </a:t>
            </a:r>
            <a:r>
              <a:rPr lang="en-US" sz="2000" dirty="0" err="1"/>
              <a:t>vež</a:t>
            </a:r>
            <a:r>
              <a:rPr lang="sk-SK" sz="2000" dirty="0"/>
              <a:t>e</a:t>
            </a:r>
            <a:r>
              <a:rPr lang="en-US" sz="2000" dirty="0"/>
              <a:t> </a:t>
            </a:r>
            <a:r>
              <a:rPr lang="en-US" sz="2000" dirty="0" err="1"/>
              <a:t>radnice</a:t>
            </a:r>
            <a:r>
              <a:rPr lang="en-US" sz="2000" dirty="0"/>
              <a:t> je </a:t>
            </a:r>
            <a:r>
              <a:rPr lang="en-US" sz="2000" dirty="0" err="1"/>
              <a:t>úžasný</a:t>
            </a:r>
            <a:r>
              <a:rPr lang="en-US" sz="2000" dirty="0"/>
              <a:t> </a:t>
            </a:r>
            <a:r>
              <a:rPr lang="en-US" sz="2000" dirty="0" err="1"/>
              <a:t>výhľad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mesto</a:t>
            </a:r>
            <a:r>
              <a:rPr lang="sk-SK" sz="2000" dirty="0"/>
              <a:t>.</a:t>
            </a:r>
            <a:endParaRPr lang="en-US" sz="2000" dirty="0"/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ck on a building&#10;&#10;Description automatically generated with low confidence">
            <a:extLst>
              <a:ext uri="{FF2B5EF4-FFF2-40B4-BE49-F238E27FC236}">
                <a16:creationId xmlns:a16="http://schemas.microsoft.com/office/drawing/2014/main" id="{48EA3976-7E8B-3E0D-A79B-542DFB7393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21" r="2" b="4565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7" name="Picture 6" descr="A picture containing outdoor, aerial photography, tree, urban design&#10;&#10;Description automatically generated">
            <a:extLst>
              <a:ext uri="{FF2B5EF4-FFF2-40B4-BE49-F238E27FC236}">
                <a16:creationId xmlns:a16="http://schemas.microsoft.com/office/drawing/2014/main" id="{31ECB509-8D0C-6E62-0438-8550C36605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r="24802" b="-2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11" name="Picture 10" descr="A group of colorful buildings&#10;&#10;Description automatically generated with low confidence">
            <a:extLst>
              <a:ext uri="{FF2B5EF4-FFF2-40B4-BE49-F238E27FC236}">
                <a16:creationId xmlns:a16="http://schemas.microsoft.com/office/drawing/2014/main" id="{AB9DF94D-2208-CFC0-B6BD-40231A1FBB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9" r="-7" b="-7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9" name="Picture 8" descr="A large stone building with a clock tower&#10;&#10;Description automatically generated with low confidence">
            <a:extLst>
              <a:ext uri="{FF2B5EF4-FFF2-40B4-BE49-F238E27FC236}">
                <a16:creationId xmlns:a16="http://schemas.microsoft.com/office/drawing/2014/main" id="{2F6BF83D-0E0E-3EBF-84FB-EF1C7F045E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r="-5" b="-5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504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AD1004-15DB-C5CA-4DD2-8D0C0F20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u="sng" dirty="0">
                <a:solidFill>
                  <a:srgbClr val="6699FF"/>
                </a:solidFill>
              </a:rPr>
              <a:t>najkrajŠie miesta prahy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D3816-F2DC-4A87-701D-6CEA9B404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  <a:effectLst/>
              </a:rPr>
              <a:t>3.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Karlov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 most</a:t>
            </a:r>
          </a:p>
          <a:p>
            <a:pPr marL="0" indent="0">
              <a:buNone/>
            </a:pPr>
            <a:r>
              <a:rPr lang="en-US" sz="2000" b="1" i="1" dirty="0" err="1"/>
              <a:t>Karlov</a:t>
            </a:r>
            <a:r>
              <a:rPr lang="en-US" sz="2000" b="1" i="1" dirty="0"/>
              <a:t> most</a:t>
            </a:r>
            <a:r>
              <a:rPr lang="en-US" sz="2000" dirty="0"/>
              <a:t> je </a:t>
            </a:r>
            <a:r>
              <a:rPr lang="en-US" sz="2000" dirty="0" err="1"/>
              <a:t>najstarší</a:t>
            </a:r>
            <a:r>
              <a:rPr lang="en-US" sz="2000" dirty="0"/>
              <a:t> most </a:t>
            </a:r>
            <a:r>
              <a:rPr lang="en-US" sz="2000" dirty="0" err="1"/>
              <a:t>cez</a:t>
            </a:r>
            <a:r>
              <a:rPr lang="en-US" sz="2000" dirty="0"/>
              <a:t> </a:t>
            </a:r>
            <a:r>
              <a:rPr lang="en-US" sz="2000" dirty="0" err="1"/>
              <a:t>rieku</a:t>
            </a:r>
            <a:r>
              <a:rPr lang="en-US" sz="2000" dirty="0"/>
              <a:t> </a:t>
            </a:r>
            <a:r>
              <a:rPr lang="en-US" sz="2000" b="1" i="1" dirty="0" err="1"/>
              <a:t>Vltavu</a:t>
            </a:r>
            <a:r>
              <a:rPr lang="en-US" sz="2000" b="1" dirty="0"/>
              <a:t> </a:t>
            </a:r>
            <a:r>
              <a:rPr lang="en-US" sz="2000" dirty="0"/>
              <a:t>v </a:t>
            </a:r>
            <a:r>
              <a:rPr lang="en-US" sz="2000" b="1" i="1" dirty="0" err="1"/>
              <a:t>Prahe</a:t>
            </a:r>
            <a:r>
              <a:rPr lang="en-US" sz="2000" dirty="0"/>
              <a:t>. Bol </a:t>
            </a:r>
            <a:r>
              <a:rPr lang="en-US" sz="2000" dirty="0" err="1"/>
              <a:t>postavený</a:t>
            </a:r>
            <a:r>
              <a:rPr lang="en-US" sz="2000" dirty="0"/>
              <a:t> v </a:t>
            </a:r>
            <a:r>
              <a:rPr lang="en-US" sz="2000" dirty="0" err="1"/>
              <a:t>roku</a:t>
            </a:r>
            <a:r>
              <a:rPr lang="en-US" sz="2000" dirty="0"/>
              <a:t> 1357. Pred </a:t>
            </a:r>
            <a:r>
              <a:rPr lang="en-US" sz="2000" dirty="0" err="1"/>
              <a:t>vstupom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most </a:t>
            </a:r>
            <a:r>
              <a:rPr lang="sk-SK" sz="2000" dirty="0"/>
              <a:t>je</a:t>
            </a:r>
            <a:r>
              <a:rPr lang="en-US" sz="2000" dirty="0"/>
              <a:t> </a:t>
            </a:r>
            <a:r>
              <a:rPr lang="en-US" sz="2000" dirty="0" err="1"/>
              <a:t>vidieť</a:t>
            </a:r>
            <a:r>
              <a:rPr lang="en-US" sz="2000" dirty="0"/>
              <a:t> </a:t>
            </a:r>
            <a:r>
              <a:rPr lang="en-US" sz="2000" b="1" i="1" dirty="0" err="1"/>
              <a:t>Staromestskú</a:t>
            </a:r>
            <a:r>
              <a:rPr lang="en-US" sz="2000" b="1" i="1" dirty="0"/>
              <a:t> </a:t>
            </a:r>
            <a:r>
              <a:rPr lang="en-US" sz="2000" b="1" i="1" dirty="0" err="1"/>
              <a:t>Mosteckú</a:t>
            </a:r>
            <a:r>
              <a:rPr lang="en-US" sz="2000" b="1" i="1" dirty="0"/>
              <a:t> </a:t>
            </a:r>
            <a:r>
              <a:rPr lang="en-US" sz="2000" b="1" i="1" dirty="0" err="1"/>
              <a:t>vežu</a:t>
            </a:r>
            <a:r>
              <a:rPr lang="en-US" sz="2000" dirty="0"/>
              <a:t>. Most </a:t>
            </a:r>
            <a:r>
              <a:rPr lang="en-US" sz="2000" dirty="0" err="1"/>
              <a:t>lemuje</a:t>
            </a:r>
            <a:r>
              <a:rPr lang="en-US" sz="2000" dirty="0"/>
              <a:t> 30 </a:t>
            </a:r>
            <a:r>
              <a:rPr lang="en-US" sz="2000" dirty="0" err="1"/>
              <a:t>sôch</a:t>
            </a:r>
            <a:r>
              <a:rPr lang="en-US" sz="2000" dirty="0"/>
              <a:t> </a:t>
            </a:r>
            <a:r>
              <a:rPr lang="en-US" sz="2000" dirty="0" err="1"/>
              <a:t>svätcov</a:t>
            </a:r>
            <a:r>
              <a:rPr lang="en-US" sz="2000" dirty="0"/>
              <a:t>.</a:t>
            </a:r>
            <a:r>
              <a:rPr lang="sk-SK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 V </a:t>
            </a:r>
            <a:r>
              <a:rPr lang="en-US" sz="2000" dirty="0" err="1"/>
              <a:t>každom</a:t>
            </a:r>
            <a:r>
              <a:rPr lang="en-US" sz="2000" dirty="0"/>
              <a:t> </a:t>
            </a:r>
            <a:r>
              <a:rPr lang="en-US" sz="2000" dirty="0" err="1"/>
              <a:t>ročnom</a:t>
            </a:r>
            <a:r>
              <a:rPr lang="en-US" sz="2000" dirty="0"/>
              <a:t> </a:t>
            </a:r>
            <a:r>
              <a:rPr lang="en-US" sz="2000" dirty="0" err="1"/>
              <a:t>období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tu</a:t>
            </a:r>
            <a:r>
              <a:rPr lang="en-US" sz="2000" dirty="0"/>
              <a:t> </a:t>
            </a:r>
            <a:r>
              <a:rPr lang="en-US" sz="2000" dirty="0" err="1"/>
              <a:t>pohybuje</a:t>
            </a:r>
            <a:r>
              <a:rPr lang="en-US" sz="2000" dirty="0"/>
              <a:t> </a:t>
            </a:r>
            <a:r>
              <a:rPr lang="en-US" sz="2000" dirty="0" err="1"/>
              <a:t>množstvo</a:t>
            </a:r>
            <a:r>
              <a:rPr lang="en-US" sz="2000" dirty="0"/>
              <a:t> </a:t>
            </a:r>
            <a:r>
              <a:rPr lang="en-US" sz="2000" dirty="0" err="1"/>
              <a:t>umelcov</a:t>
            </a:r>
            <a:r>
              <a:rPr lang="en-US" sz="2000" dirty="0"/>
              <a:t> – </a:t>
            </a:r>
            <a:r>
              <a:rPr lang="en-US" sz="2000" dirty="0" err="1"/>
              <a:t>hudobníkov</a:t>
            </a:r>
            <a:r>
              <a:rPr lang="en-US" sz="2000" dirty="0"/>
              <a:t>, </a:t>
            </a:r>
            <a:r>
              <a:rPr lang="en-US" sz="2000" dirty="0" err="1"/>
              <a:t>maliarov</a:t>
            </a:r>
            <a:r>
              <a:rPr lang="en-US" sz="2000" dirty="0"/>
              <a:t>, </a:t>
            </a:r>
            <a:r>
              <a:rPr lang="en-US" sz="2000" dirty="0" err="1"/>
              <a:t>sochárov</a:t>
            </a:r>
            <a:r>
              <a:rPr lang="sk-SK" sz="2000" dirty="0"/>
              <a:t>.</a:t>
            </a:r>
            <a:r>
              <a:rPr lang="en-US" sz="2000" dirty="0"/>
              <a:t> </a:t>
            </a:r>
            <a:r>
              <a:rPr lang="en-US" sz="2000" dirty="0" err="1"/>
              <a:t>Najlepšie</a:t>
            </a:r>
            <a:r>
              <a:rPr lang="en-US" sz="2000" dirty="0"/>
              <a:t> je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ísť</a:t>
            </a:r>
            <a:r>
              <a:rPr lang="en-US" sz="2000" dirty="0"/>
              <a:t> </a:t>
            </a:r>
            <a:r>
              <a:rPr lang="en-US" sz="2000" dirty="0" err="1"/>
              <a:t>ráno</a:t>
            </a:r>
            <a:r>
              <a:rPr lang="en-US" sz="2000" dirty="0"/>
              <a:t>, </a:t>
            </a:r>
            <a:r>
              <a:rPr lang="en-US" sz="2000" dirty="0" err="1"/>
              <a:t>alebo</a:t>
            </a:r>
            <a:r>
              <a:rPr lang="en-US" sz="2000" dirty="0"/>
              <a:t> </a:t>
            </a:r>
            <a:r>
              <a:rPr lang="en-US" sz="2000" dirty="0" err="1"/>
              <a:t>neskoro</a:t>
            </a:r>
            <a:r>
              <a:rPr lang="en-US" sz="2000" dirty="0"/>
              <a:t> </a:t>
            </a:r>
            <a:r>
              <a:rPr lang="en-US" sz="2000" dirty="0" err="1"/>
              <a:t>večer</a:t>
            </a:r>
            <a:r>
              <a:rPr lang="sk-SK" sz="2000" dirty="0"/>
              <a:t>.</a:t>
            </a:r>
            <a:r>
              <a:rPr lang="en-US" sz="2000" dirty="0"/>
              <a:t> 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outdoor, cloud, sky, water&#10;&#10;Description automatically generated">
            <a:extLst>
              <a:ext uri="{FF2B5EF4-FFF2-40B4-BE49-F238E27FC236}">
                <a16:creationId xmlns:a16="http://schemas.microsoft.com/office/drawing/2014/main" id="{17970ECA-CE7B-1F25-C263-97173AA1F1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0" r="18390" b="-3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5" name="Picture 4" descr="A bridge over water with building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211BEA23-E3DE-448A-8AB9-ED65103038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r="13309" b="4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11" name="Picture 10" descr="A picture containing outdoor, cloud, building, sky&#10;&#10;Description automatically generated">
            <a:extLst>
              <a:ext uri="{FF2B5EF4-FFF2-40B4-BE49-F238E27FC236}">
                <a16:creationId xmlns:a16="http://schemas.microsoft.com/office/drawing/2014/main" id="{8F665693-4F29-2DF3-72E9-7ABC9448ED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r="14404" b="2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13" name="Picture 12" descr="A picture containing outdoor, sky, building, sunset&#10;&#10;Description automatically generated">
            <a:extLst>
              <a:ext uri="{FF2B5EF4-FFF2-40B4-BE49-F238E27FC236}">
                <a16:creationId xmlns:a16="http://schemas.microsoft.com/office/drawing/2014/main" id="{F8D89139-4904-5976-A0E2-F9803E267A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0" r="21439" b="5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76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0851C-925C-AF5A-BF08-A9566BE32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u="sng" dirty="0">
                <a:solidFill>
                  <a:srgbClr val="6699FF"/>
                </a:solidFill>
              </a:rPr>
              <a:t>najkrajŠie miesta prahy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BA435-CE06-C66A-5008-BF50AA69E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1800" b="1" dirty="0">
                <a:effectLst/>
              </a:rPr>
              <a:t> </a:t>
            </a:r>
            <a:r>
              <a:rPr lang="sk-SK" sz="2000" b="1" dirty="0">
                <a:solidFill>
                  <a:srgbClr val="FF0000"/>
                </a:solidFill>
                <a:effectLst/>
              </a:rPr>
              <a:t>4.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Hradčany</a:t>
            </a:r>
            <a:endParaRPr lang="en-US" sz="2000" b="1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en-US" sz="2000" dirty="0"/>
              <a:t>Je to </a:t>
            </a:r>
            <a:r>
              <a:rPr lang="en-US" sz="2000" dirty="0" err="1"/>
              <a:t>mestská</a:t>
            </a:r>
            <a:r>
              <a:rPr lang="en-US" sz="2000" dirty="0"/>
              <a:t> </a:t>
            </a:r>
            <a:r>
              <a:rPr lang="en-US" sz="2000" dirty="0" err="1"/>
              <a:t>časť</a:t>
            </a:r>
            <a:r>
              <a:rPr lang="en-US" sz="2000" dirty="0"/>
              <a:t> </a:t>
            </a:r>
            <a:r>
              <a:rPr lang="en-US" sz="2000" b="1" i="1" dirty="0" err="1"/>
              <a:t>Prahy</a:t>
            </a:r>
            <a:r>
              <a:rPr lang="en-US" sz="2000" dirty="0"/>
              <a:t>, </a:t>
            </a:r>
            <a:r>
              <a:rPr lang="en-US" sz="2000" dirty="0" err="1"/>
              <a:t>ktorej</a:t>
            </a:r>
            <a:r>
              <a:rPr lang="en-US" sz="2000" dirty="0"/>
              <a:t> </a:t>
            </a:r>
            <a:r>
              <a:rPr lang="en-US" sz="2000" dirty="0" err="1"/>
              <a:t>dominantou</a:t>
            </a:r>
            <a:r>
              <a:rPr lang="en-US" sz="2000" dirty="0"/>
              <a:t> je </a:t>
            </a:r>
            <a:r>
              <a:rPr lang="en-US" sz="2000" b="1" i="1" dirty="0" err="1"/>
              <a:t>Pražský</a:t>
            </a:r>
            <a:r>
              <a:rPr lang="en-US" sz="2000" b="1" i="1" dirty="0"/>
              <a:t> </a:t>
            </a:r>
            <a:r>
              <a:rPr lang="en-US" sz="2000" b="1" i="1" dirty="0" err="1"/>
              <a:t>hrad</a:t>
            </a:r>
            <a:r>
              <a:rPr lang="en-US" sz="2000" dirty="0"/>
              <a:t> (</a:t>
            </a:r>
            <a:r>
              <a:rPr lang="en-US" sz="2000" dirty="0" err="1"/>
              <a:t>podľa</a:t>
            </a:r>
            <a:r>
              <a:rPr lang="en-US" sz="2000" dirty="0"/>
              <a:t> </a:t>
            </a:r>
            <a:r>
              <a:rPr lang="en-US" sz="2000" dirty="0" err="1"/>
              <a:t>Guinessovej</a:t>
            </a:r>
            <a:r>
              <a:rPr lang="en-US" sz="2000" dirty="0"/>
              <a:t> </a:t>
            </a:r>
            <a:r>
              <a:rPr lang="en-US" sz="2000" dirty="0" err="1"/>
              <a:t>knihy</a:t>
            </a:r>
            <a:r>
              <a:rPr lang="en-US" sz="2000" dirty="0"/>
              <a:t> </a:t>
            </a:r>
            <a:r>
              <a:rPr lang="en-US" sz="2000" dirty="0" err="1"/>
              <a:t>rekordov</a:t>
            </a:r>
            <a:r>
              <a:rPr lang="en-US" sz="2000" dirty="0"/>
              <a:t> je to </a:t>
            </a:r>
            <a:r>
              <a:rPr lang="en-US" sz="2000" dirty="0" err="1"/>
              <a:t>najväčší</a:t>
            </a:r>
            <a:r>
              <a:rPr lang="en-US" sz="2000" dirty="0"/>
              <a:t> </a:t>
            </a:r>
            <a:r>
              <a:rPr lang="en-US" sz="2000" dirty="0" err="1"/>
              <a:t>hradný</a:t>
            </a:r>
            <a:r>
              <a:rPr lang="en-US" sz="2000" dirty="0"/>
              <a:t> </a:t>
            </a:r>
            <a:r>
              <a:rPr lang="en-US" sz="2000" dirty="0" err="1"/>
              <a:t>komplex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svete</a:t>
            </a:r>
            <a:r>
              <a:rPr lang="en-US" sz="2000" dirty="0"/>
              <a:t>). </a:t>
            </a:r>
            <a:r>
              <a:rPr lang="en-US" sz="2000" dirty="0" err="1"/>
              <a:t>Súčasťou</a:t>
            </a:r>
            <a:r>
              <a:rPr lang="en-US" sz="2000" dirty="0"/>
              <a:t> </a:t>
            </a:r>
            <a:r>
              <a:rPr lang="en-US" sz="2000" dirty="0" err="1"/>
              <a:t>komplexu</a:t>
            </a:r>
            <a:r>
              <a:rPr lang="en-US" sz="2000" dirty="0"/>
              <a:t> je </a:t>
            </a:r>
            <a:r>
              <a:rPr lang="en-US" sz="2000" b="1" i="1" dirty="0" err="1"/>
              <a:t>Katedrála</a:t>
            </a:r>
            <a:r>
              <a:rPr lang="en-US" sz="2000" b="1" i="1" dirty="0"/>
              <a:t> </a:t>
            </a:r>
            <a:r>
              <a:rPr lang="en-US" sz="2000" b="1" i="1" dirty="0" err="1"/>
              <a:t>svätého</a:t>
            </a:r>
            <a:r>
              <a:rPr lang="en-US" sz="2000" b="1" i="1" dirty="0"/>
              <a:t> </a:t>
            </a:r>
            <a:r>
              <a:rPr lang="en-US" sz="2000" b="1" i="1" dirty="0" err="1"/>
              <a:t>Víta</a:t>
            </a:r>
            <a:r>
              <a:rPr lang="en-US" sz="2000" dirty="0"/>
              <a:t>, </a:t>
            </a:r>
            <a:r>
              <a:rPr lang="en-US" sz="2000" dirty="0" err="1"/>
              <a:t>kde</a:t>
            </a:r>
            <a:r>
              <a:rPr lang="en-US" sz="2000" dirty="0"/>
              <a:t> s</a:t>
            </a:r>
            <a:r>
              <a:rPr lang="sk-SK" sz="2000" dirty="0"/>
              <a:t>ú</a:t>
            </a:r>
            <a:r>
              <a:rPr lang="en-US" sz="2000" dirty="0"/>
              <a:t> </a:t>
            </a:r>
            <a:r>
              <a:rPr lang="en-US" sz="2000" dirty="0" err="1"/>
              <a:t>aj</a:t>
            </a:r>
            <a:r>
              <a:rPr lang="en-US" sz="2000" dirty="0"/>
              <a:t> </a:t>
            </a:r>
            <a:r>
              <a:rPr lang="en-US" sz="2000" dirty="0" err="1"/>
              <a:t>podzemné</a:t>
            </a:r>
            <a:r>
              <a:rPr lang="en-US" sz="2000" dirty="0"/>
              <a:t> </a:t>
            </a:r>
            <a:r>
              <a:rPr lang="en-US" sz="2000" b="1" i="1" dirty="0" err="1">
                <a:effectLst/>
              </a:rPr>
              <a:t>hrobky</a:t>
            </a:r>
            <a:r>
              <a:rPr lang="en-US" sz="2000" b="1" i="1" dirty="0">
                <a:effectLst/>
              </a:rPr>
              <a:t>.</a:t>
            </a:r>
            <a:r>
              <a:rPr lang="en-US" sz="2000" dirty="0"/>
              <a:t> </a:t>
            </a:r>
            <a:r>
              <a:rPr lang="en-US" sz="2000" dirty="0" err="1"/>
              <a:t>Táto</a:t>
            </a:r>
            <a:r>
              <a:rPr lang="en-US" sz="2000" dirty="0"/>
              <a:t> </a:t>
            </a:r>
            <a:r>
              <a:rPr lang="en-US" sz="2000" dirty="0" err="1"/>
              <a:t>gotická</a:t>
            </a:r>
            <a:r>
              <a:rPr lang="en-US" sz="2000" dirty="0"/>
              <a:t> </a:t>
            </a:r>
            <a:r>
              <a:rPr lang="en-US" sz="2000" dirty="0" err="1"/>
              <a:t>stavba</a:t>
            </a:r>
            <a:r>
              <a:rPr lang="en-US" sz="2000" dirty="0"/>
              <a:t> bola </a:t>
            </a:r>
            <a:r>
              <a:rPr lang="en-US" sz="2000" dirty="0" err="1"/>
              <a:t>postavená</a:t>
            </a:r>
            <a:r>
              <a:rPr lang="en-US" sz="2000" dirty="0"/>
              <a:t> v </a:t>
            </a:r>
            <a:r>
              <a:rPr lang="en-US" sz="2000" dirty="0" err="1"/>
              <a:t>roku</a:t>
            </a:r>
            <a:r>
              <a:rPr lang="en-US" sz="2000" dirty="0"/>
              <a:t> 1352 a je </a:t>
            </a:r>
            <a:r>
              <a:rPr lang="en-US" sz="2000" dirty="0" err="1"/>
              <a:t>vysoká</a:t>
            </a:r>
            <a:r>
              <a:rPr lang="en-US" sz="2000" dirty="0"/>
              <a:t> </a:t>
            </a:r>
            <a:r>
              <a:rPr lang="en-US" sz="2000" dirty="0" err="1"/>
              <a:t>až</a:t>
            </a:r>
            <a:r>
              <a:rPr lang="en-US" sz="2000" dirty="0"/>
              <a:t> 97 m. V </a:t>
            </a:r>
            <a:r>
              <a:rPr lang="en-US" sz="2000" dirty="0" err="1"/>
              <a:t>okolí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tiež</a:t>
            </a:r>
            <a:r>
              <a:rPr lang="en-US" sz="2000" dirty="0"/>
              <a:t> </a:t>
            </a:r>
            <a:r>
              <a:rPr lang="en-US" sz="2000" dirty="0" err="1"/>
              <a:t>nachádza</a:t>
            </a:r>
            <a:r>
              <a:rPr lang="en-US" sz="2000" dirty="0"/>
              <a:t> </a:t>
            </a:r>
            <a:r>
              <a:rPr lang="en-US" sz="2000" b="1" i="1" dirty="0" err="1"/>
              <a:t>Letohrádok</a:t>
            </a:r>
            <a:r>
              <a:rPr lang="en-US" sz="2000" b="1" i="1" dirty="0"/>
              <a:t> </a:t>
            </a:r>
            <a:r>
              <a:rPr lang="en-US" sz="2000" b="1" i="1" dirty="0" err="1"/>
              <a:t>Kráľovnej</a:t>
            </a:r>
            <a:r>
              <a:rPr lang="en-US" sz="2000" b="1" i="1" dirty="0"/>
              <a:t> Anny</a:t>
            </a:r>
            <a:r>
              <a:rPr lang="en-US" sz="2000" dirty="0"/>
              <a:t>, </a:t>
            </a:r>
            <a:r>
              <a:rPr lang="en-US" sz="2000" b="1" i="1" dirty="0" err="1"/>
              <a:t>Matejova</a:t>
            </a:r>
            <a:r>
              <a:rPr lang="en-US" sz="2000" b="1" i="1" dirty="0"/>
              <a:t> </a:t>
            </a:r>
            <a:r>
              <a:rPr lang="en-US" sz="2000" b="1" i="1" dirty="0" err="1"/>
              <a:t>brána</a:t>
            </a:r>
            <a:r>
              <a:rPr lang="en-US" sz="2000" b="1" i="1" dirty="0"/>
              <a:t> </a:t>
            </a:r>
            <a:r>
              <a:rPr lang="en-US" sz="2000" dirty="0"/>
              <a:t>a </a:t>
            </a:r>
            <a:r>
              <a:rPr lang="en-US" sz="2000" b="1" i="1" dirty="0" err="1"/>
              <a:t>bazilika</a:t>
            </a:r>
            <a:r>
              <a:rPr lang="en-US" sz="2000" b="1" i="1" dirty="0"/>
              <a:t> </a:t>
            </a:r>
            <a:r>
              <a:rPr lang="en-US" sz="2000" b="1" i="1" dirty="0" err="1"/>
              <a:t>svätého</a:t>
            </a:r>
            <a:r>
              <a:rPr lang="en-US" sz="2000" b="1" i="1" dirty="0"/>
              <a:t> </a:t>
            </a:r>
            <a:r>
              <a:rPr lang="en-US" sz="2000" b="1" i="1" dirty="0" err="1"/>
              <a:t>Juraja</a:t>
            </a:r>
            <a:r>
              <a:rPr lang="en-US" sz="2000" dirty="0"/>
              <a:t>. Ak </a:t>
            </a:r>
            <a:r>
              <a:rPr lang="en-US" sz="2000" dirty="0" err="1"/>
              <a:t>budeš</a:t>
            </a:r>
            <a:r>
              <a:rPr lang="en-US" sz="2000" dirty="0"/>
              <a:t> </a:t>
            </a:r>
            <a:r>
              <a:rPr lang="en-US" sz="2000" dirty="0" err="1"/>
              <a:t>mať</a:t>
            </a:r>
            <a:r>
              <a:rPr lang="en-US" sz="2000" dirty="0"/>
              <a:t> </a:t>
            </a:r>
            <a:r>
              <a:rPr lang="en-US" sz="2000" dirty="0" err="1"/>
              <a:t>šťastie</a:t>
            </a:r>
            <a:r>
              <a:rPr lang="en-US" sz="2000" dirty="0"/>
              <a:t>, </a:t>
            </a:r>
            <a:r>
              <a:rPr lang="en-US" sz="2000" dirty="0" err="1"/>
              <a:t>uvidíš</a:t>
            </a:r>
            <a:r>
              <a:rPr lang="en-US" sz="2000" dirty="0"/>
              <a:t> </a:t>
            </a:r>
            <a:r>
              <a:rPr lang="en-US" sz="2000" dirty="0" err="1"/>
              <a:t>aj</a:t>
            </a:r>
            <a:r>
              <a:rPr lang="en-US" sz="2000" dirty="0"/>
              <a:t> </a:t>
            </a:r>
            <a:r>
              <a:rPr lang="en-US" sz="2000" dirty="0" err="1"/>
              <a:t>výmenu</a:t>
            </a:r>
            <a:r>
              <a:rPr lang="en-US" sz="2000" dirty="0"/>
              <a:t> </a:t>
            </a:r>
            <a:r>
              <a:rPr lang="en-US" sz="2000" dirty="0" err="1"/>
              <a:t>stráží</a:t>
            </a:r>
            <a:r>
              <a:rPr lang="en-US" sz="2000" dirty="0"/>
              <a:t> pred </a:t>
            </a:r>
            <a:r>
              <a:rPr lang="en-US" sz="2000" dirty="0" err="1"/>
              <a:t>hradom</a:t>
            </a:r>
            <a:r>
              <a:rPr lang="en-US" sz="2000" dirty="0"/>
              <a:t>.</a:t>
            </a:r>
          </a:p>
          <a:p>
            <a:endParaRPr lang="en-US" sz="1800" dirty="0"/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outdoor, sky, tower, spire&#10;&#10;Description automatically generated">
            <a:extLst>
              <a:ext uri="{FF2B5EF4-FFF2-40B4-BE49-F238E27FC236}">
                <a16:creationId xmlns:a16="http://schemas.microsoft.com/office/drawing/2014/main" id="{4CE0B9EF-272A-723C-AC4C-45E92168B4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2" r="10367" b="-4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9" name="Picture 8" descr="A picture containing outdoor, sky, cloud, building&#10;&#10;Description automatically generated">
            <a:extLst>
              <a:ext uri="{FF2B5EF4-FFF2-40B4-BE49-F238E27FC236}">
                <a16:creationId xmlns:a16="http://schemas.microsoft.com/office/drawing/2014/main" id="{59BF63BE-C6C2-DA65-4841-CDBD7A0A5B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r="16514" b="-6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11" name="Picture 10" descr="A picture containing outdoor, sky, tree, building&#10;&#10;Description automatically generated">
            <a:extLst>
              <a:ext uri="{FF2B5EF4-FFF2-40B4-BE49-F238E27FC236}">
                <a16:creationId xmlns:a16="http://schemas.microsoft.com/office/drawing/2014/main" id="{2C3F2E4B-4BF4-0C42-CCBE-D716F0904B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1" r="-2" b="-2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5" name="Picture 4" descr="A picture containing sky, outdoor, cloud, water&#10;&#10;Description automatically generated">
            <a:extLst>
              <a:ext uri="{FF2B5EF4-FFF2-40B4-BE49-F238E27FC236}">
                <a16:creationId xmlns:a16="http://schemas.microsoft.com/office/drawing/2014/main" id="{CD399CF8-AE4B-F85B-FD0B-199A557939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0" r="34129" b="3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467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9">
            <a:extLst>
              <a:ext uri="{FF2B5EF4-FFF2-40B4-BE49-F238E27FC236}">
                <a16:creationId xmlns:a16="http://schemas.microsoft.com/office/drawing/2014/main" id="{DE8CA385-F89A-4515-A769-3CEF1900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1">
            <a:extLst>
              <a:ext uri="{FF2B5EF4-FFF2-40B4-BE49-F238E27FC236}">
                <a16:creationId xmlns:a16="http://schemas.microsoft.com/office/drawing/2014/main" id="{6E34A230-D728-4275-A07E-38A8344A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2DF8C-9341-6234-2D1E-3A393FF1E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pPr algn="ctr"/>
            <a:r>
              <a:rPr lang="sk-SK" u="sng" dirty="0">
                <a:solidFill>
                  <a:srgbClr val="6699FF"/>
                </a:solidFill>
              </a:rPr>
              <a:t>najkrajŠie miesta prahy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4AB6-BECA-70C3-853F-2A7FC57CE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4979893" cy="4024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000" b="1" dirty="0">
                <a:effectLst/>
              </a:rPr>
              <a:t> </a:t>
            </a:r>
            <a:r>
              <a:rPr lang="sk-SK" sz="2000" b="1" dirty="0">
                <a:solidFill>
                  <a:srgbClr val="FF0000"/>
                </a:solidFill>
                <a:effectLst/>
              </a:rPr>
              <a:t>5. </a:t>
            </a:r>
            <a:r>
              <a:rPr lang="en-US" sz="2000" b="1" dirty="0" err="1">
                <a:solidFill>
                  <a:srgbClr val="FF0000"/>
                </a:solidFill>
                <a:effectLst/>
              </a:rPr>
              <a:t>Vyšehrad</a:t>
            </a:r>
            <a:endParaRPr lang="en-US" sz="2000" b="1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en-US" sz="2000" b="1" i="1" dirty="0" err="1"/>
              <a:t>Vyšehrad</a:t>
            </a:r>
            <a:r>
              <a:rPr lang="en-US" sz="2000" i="1" dirty="0"/>
              <a:t> </a:t>
            </a:r>
            <a:r>
              <a:rPr lang="en-US" sz="2000" dirty="0" err="1"/>
              <a:t>vznikol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dirty="0" err="1"/>
              <a:t>kniežacie</a:t>
            </a:r>
            <a:r>
              <a:rPr lang="en-US" sz="2000" dirty="0"/>
              <a:t> </a:t>
            </a:r>
            <a:r>
              <a:rPr lang="en-US" sz="2000" dirty="0" err="1"/>
              <a:t>hradisko</a:t>
            </a:r>
            <a:r>
              <a:rPr lang="en-US" sz="2000" dirty="0"/>
              <a:t> v 10. </a:t>
            </a:r>
            <a:r>
              <a:rPr lang="en-US" sz="2000" dirty="0" err="1"/>
              <a:t>storo</a:t>
            </a:r>
            <a:r>
              <a:rPr lang="sk-SK" sz="2000" dirty="0"/>
              <a:t>čí.Je </a:t>
            </a:r>
            <a:r>
              <a:rPr lang="en-US" sz="2000" dirty="0"/>
              <a:t> tam </a:t>
            </a:r>
            <a:r>
              <a:rPr lang="en-US" sz="2000" dirty="0" err="1"/>
              <a:t>veľa</a:t>
            </a:r>
            <a:r>
              <a:rPr lang="en-US" sz="2000" dirty="0"/>
              <a:t> </a:t>
            </a:r>
            <a:r>
              <a:rPr lang="en-US" sz="2000" dirty="0" err="1"/>
              <a:t>historických</a:t>
            </a:r>
            <a:r>
              <a:rPr lang="en-US" sz="2000" dirty="0"/>
              <a:t> </a:t>
            </a:r>
            <a:r>
              <a:rPr lang="en-US" sz="2000" dirty="0" err="1"/>
              <a:t>pamiatok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 </a:t>
            </a:r>
            <a:r>
              <a:rPr lang="en-US" sz="2000" b="1" i="1" dirty="0"/>
              <a:t>Rotund</a:t>
            </a:r>
            <a:r>
              <a:rPr lang="sk-SK" sz="2000" b="1" i="1" dirty="0"/>
              <a:t>a</a:t>
            </a:r>
            <a:r>
              <a:rPr lang="en-US" sz="2000" b="1" i="1" dirty="0"/>
              <a:t> </a:t>
            </a:r>
            <a:r>
              <a:rPr lang="en-US" sz="2000" b="1" i="1" dirty="0" err="1"/>
              <a:t>svätého</a:t>
            </a:r>
            <a:r>
              <a:rPr lang="en-US" sz="2000" b="1" i="1" dirty="0"/>
              <a:t> Martina</a:t>
            </a:r>
            <a:r>
              <a:rPr lang="en-US" sz="2000" dirty="0"/>
              <a:t>, </a:t>
            </a:r>
            <a:r>
              <a:rPr lang="en-US" sz="2000" b="1" i="1" dirty="0" err="1"/>
              <a:t>kostol</a:t>
            </a:r>
            <a:r>
              <a:rPr lang="en-US" sz="2000" b="1" i="1" dirty="0"/>
              <a:t> </a:t>
            </a:r>
            <a:r>
              <a:rPr lang="en-US" sz="2000" b="1" i="1" dirty="0" err="1"/>
              <a:t>svätého</a:t>
            </a:r>
            <a:r>
              <a:rPr lang="en-US" sz="2000" b="1" i="1" dirty="0"/>
              <a:t> Petra a </a:t>
            </a:r>
            <a:r>
              <a:rPr lang="en-US" sz="2000" b="1" i="1" dirty="0" err="1"/>
              <a:t>Pavla</a:t>
            </a:r>
            <a:r>
              <a:rPr lang="en-US" sz="2000" dirty="0"/>
              <a:t>, </a:t>
            </a:r>
            <a:r>
              <a:rPr lang="en-US" sz="2000" dirty="0" err="1"/>
              <a:t>vedľa</a:t>
            </a:r>
            <a:r>
              <a:rPr lang="en-US" sz="2000" dirty="0"/>
              <a:t> </a:t>
            </a:r>
            <a:r>
              <a:rPr lang="en-US" sz="2000" dirty="0" err="1"/>
              <a:t>ktorého</a:t>
            </a:r>
            <a:r>
              <a:rPr lang="en-US" sz="2000" dirty="0"/>
              <a:t> je </a:t>
            </a:r>
            <a:r>
              <a:rPr lang="en-US" sz="2000" b="1" i="1" dirty="0" err="1"/>
              <a:t>Národný</a:t>
            </a:r>
            <a:r>
              <a:rPr lang="en-US" sz="2000" b="1" i="1" dirty="0"/>
              <a:t> </a:t>
            </a:r>
            <a:r>
              <a:rPr lang="en-US" sz="2000" b="1" i="1" dirty="0" err="1"/>
              <a:t>cintorín</a:t>
            </a:r>
            <a:r>
              <a:rPr lang="en-US" sz="2000" dirty="0"/>
              <a:t>, </a:t>
            </a:r>
            <a:r>
              <a:rPr lang="en-US" sz="2000" dirty="0" err="1"/>
              <a:t>kde</a:t>
            </a:r>
            <a:r>
              <a:rPr lang="en-US" sz="2000" dirty="0"/>
              <a:t> je </a:t>
            </a:r>
            <a:r>
              <a:rPr lang="en-US" sz="2000" dirty="0" err="1"/>
              <a:t>pochovaných</a:t>
            </a:r>
            <a:r>
              <a:rPr lang="en-US" sz="2000" dirty="0"/>
              <a:t> </a:t>
            </a:r>
            <a:r>
              <a:rPr lang="en-US" sz="2000" dirty="0" err="1"/>
              <a:t>množstvo</a:t>
            </a:r>
            <a:r>
              <a:rPr lang="en-US" sz="2000" dirty="0"/>
              <a:t> </a:t>
            </a:r>
            <a:r>
              <a:rPr lang="en-US" sz="2000" dirty="0" err="1"/>
              <a:t>významných</a:t>
            </a:r>
            <a:r>
              <a:rPr lang="en-US" sz="2000" dirty="0"/>
              <a:t> </a:t>
            </a:r>
            <a:r>
              <a:rPr lang="en-US" sz="2000" dirty="0" err="1"/>
              <a:t>osobností</a:t>
            </a:r>
            <a:r>
              <a:rPr lang="en-US" sz="2000" dirty="0"/>
              <a:t>. </a:t>
            </a:r>
            <a:r>
              <a:rPr lang="en-US" sz="2000" dirty="0" err="1"/>
              <a:t>Keď</a:t>
            </a:r>
            <a:r>
              <a:rPr lang="en-US" sz="2000" dirty="0"/>
              <a:t> </a:t>
            </a:r>
            <a:r>
              <a:rPr lang="en-US" sz="2000" dirty="0" err="1"/>
              <a:t>sme</a:t>
            </a:r>
            <a:r>
              <a:rPr lang="en-US" sz="2000" dirty="0"/>
              <a:t> v </a:t>
            </a:r>
            <a:r>
              <a:rPr lang="en-US" sz="2000" dirty="0" err="1"/>
              <a:t>Prahe</a:t>
            </a:r>
            <a:r>
              <a:rPr lang="en-US" sz="2000" dirty="0"/>
              <a:t>, </a:t>
            </a:r>
            <a:r>
              <a:rPr lang="en-US" sz="2000" dirty="0" err="1"/>
              <a:t>nikdy</a:t>
            </a:r>
            <a:r>
              <a:rPr lang="en-US" sz="2000" dirty="0"/>
              <a:t> </a:t>
            </a:r>
            <a:r>
              <a:rPr lang="en-US" sz="2000" dirty="0" err="1"/>
              <a:t>nevynecháme</a:t>
            </a:r>
            <a:r>
              <a:rPr lang="en-US" sz="2000" dirty="0"/>
              <a:t> toto </a:t>
            </a:r>
            <a:r>
              <a:rPr lang="en-US" sz="2000" dirty="0" err="1"/>
              <a:t>miesto</a:t>
            </a:r>
            <a:r>
              <a:rPr lang="en-US" sz="2000" dirty="0"/>
              <a:t>, </a:t>
            </a:r>
            <a:r>
              <a:rPr lang="en-US" sz="2000" dirty="0" err="1"/>
              <a:t>hlavne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jeseň</a:t>
            </a:r>
            <a:r>
              <a:rPr lang="en-US" sz="2000" dirty="0"/>
              <a:t> je to tam </a:t>
            </a:r>
            <a:r>
              <a:rPr lang="en-US" sz="2000" dirty="0" err="1"/>
              <a:t>nádherné</a:t>
            </a:r>
            <a:r>
              <a:rPr lang="en-US" sz="2000" dirty="0"/>
              <a:t> a je to </a:t>
            </a:r>
            <a:r>
              <a:rPr lang="en-US" sz="2000" dirty="0" err="1"/>
              <a:t>príjemná</a:t>
            </a:r>
            <a:r>
              <a:rPr lang="en-US" sz="2000" dirty="0"/>
              <a:t> </a:t>
            </a:r>
            <a:r>
              <a:rPr lang="en-US" sz="2000" dirty="0" err="1"/>
              <a:t>prechádzka</a:t>
            </a:r>
            <a:r>
              <a:rPr lang="en-US" sz="2000" dirty="0"/>
              <a:t> s </a:t>
            </a:r>
            <a:r>
              <a:rPr lang="en-US" sz="2000" dirty="0" err="1"/>
              <a:t>úžasnými</a:t>
            </a:r>
            <a:r>
              <a:rPr lang="en-US" sz="2000" dirty="0"/>
              <a:t> </a:t>
            </a:r>
            <a:r>
              <a:rPr lang="en-US" sz="2000" dirty="0" err="1"/>
              <a:t>výhľadmi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b="1" i="1" dirty="0"/>
              <a:t>Prahu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0" name="Rounded Rectangle 14">
            <a:extLst>
              <a:ext uri="{FF2B5EF4-FFF2-40B4-BE49-F238E27FC236}">
                <a16:creationId xmlns:a16="http://schemas.microsoft.com/office/drawing/2014/main" id="{504E9E2C-AFCE-4467-913A-7A2D7A7AA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uilding, sculpture, art, stone carving&#10;&#10;Description automatically generated">
            <a:extLst>
              <a:ext uri="{FF2B5EF4-FFF2-40B4-BE49-F238E27FC236}">
                <a16:creationId xmlns:a16="http://schemas.microsoft.com/office/drawing/2014/main" id="{8F5FB92C-0DD1-8132-AB7A-24302D98E5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7" r="16277" b="5"/>
          <a:stretch/>
        </p:blipFill>
        <p:spPr>
          <a:xfrm>
            <a:off x="6411503" y="1375866"/>
            <a:ext cx="2466491" cy="2683228"/>
          </a:xfrm>
          <a:custGeom>
            <a:avLst/>
            <a:gdLst/>
            <a:ahLst/>
            <a:cxnLst/>
            <a:rect l="l" t="t" r="r" b="b"/>
            <a:pathLst>
              <a:path w="2989398" h="2740475">
                <a:moveTo>
                  <a:pt x="618429" y="0"/>
                </a:moveTo>
                <a:lnTo>
                  <a:pt x="2989398" y="0"/>
                </a:lnTo>
                <a:lnTo>
                  <a:pt x="2989398" y="151959"/>
                </a:lnTo>
                <a:lnTo>
                  <a:pt x="2989398" y="1370238"/>
                </a:lnTo>
                <a:lnTo>
                  <a:pt x="2989398" y="2740475"/>
                </a:lnTo>
                <a:lnTo>
                  <a:pt x="0" y="2740475"/>
                </a:lnTo>
                <a:lnTo>
                  <a:pt x="0" y="151949"/>
                </a:lnTo>
                <a:lnTo>
                  <a:pt x="11940" y="92810"/>
                </a:lnTo>
                <a:cubicBezTo>
                  <a:pt x="27319" y="56449"/>
                  <a:pt x="56447" y="27321"/>
                  <a:pt x="92808" y="11942"/>
                </a:cubicBezTo>
                <a:lnTo>
                  <a:pt x="151947" y="2"/>
                </a:lnTo>
                <a:lnTo>
                  <a:pt x="618429" y="2"/>
                </a:lnTo>
                <a:close/>
              </a:path>
            </a:pathLst>
          </a:custGeom>
        </p:spPr>
      </p:pic>
      <p:pic>
        <p:nvPicPr>
          <p:cNvPr id="11" name="Picture 10" descr="A picture containing building, outdoor, sky, tree&#10;&#10;Description automatically generated">
            <a:extLst>
              <a:ext uri="{FF2B5EF4-FFF2-40B4-BE49-F238E27FC236}">
                <a16:creationId xmlns:a16="http://schemas.microsoft.com/office/drawing/2014/main" id="{8186B0A6-F479-21E3-2A64-2BEA4EBA78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r="3" b="3"/>
          <a:stretch/>
        </p:blipFill>
        <p:spPr>
          <a:xfrm>
            <a:off x="9026854" y="1367981"/>
            <a:ext cx="2047851" cy="1551917"/>
          </a:xfrm>
          <a:custGeom>
            <a:avLst/>
            <a:gdLst/>
            <a:ahLst/>
            <a:cxnLst/>
            <a:rect l="l" t="t" r="r" b="b"/>
            <a:pathLst>
              <a:path w="2047851" h="1551917">
                <a:moveTo>
                  <a:pt x="0" y="0"/>
                </a:moveTo>
                <a:lnTo>
                  <a:pt x="96279" y="0"/>
                </a:lnTo>
                <a:lnTo>
                  <a:pt x="1306797" y="0"/>
                </a:lnTo>
                <a:lnTo>
                  <a:pt x="1951573" y="0"/>
                </a:lnTo>
                <a:cubicBezTo>
                  <a:pt x="2004746" y="0"/>
                  <a:pt x="2047851" y="51153"/>
                  <a:pt x="2047851" y="114253"/>
                </a:cubicBezTo>
                <a:lnTo>
                  <a:pt x="2047851" y="1551917"/>
                </a:lnTo>
                <a:lnTo>
                  <a:pt x="1306797" y="1551917"/>
                </a:lnTo>
                <a:lnTo>
                  <a:pt x="0" y="1551917"/>
                </a:lnTo>
                <a:lnTo>
                  <a:pt x="0" y="114253"/>
                </a:lnTo>
                <a:close/>
              </a:path>
            </a:pathLst>
          </a:custGeom>
        </p:spPr>
      </p:pic>
      <p:pic>
        <p:nvPicPr>
          <p:cNvPr id="7" name="Picture 6" descr="A body of water with buildings and trees&#10;&#10;Description automatically generated with low confidence">
            <a:extLst>
              <a:ext uri="{FF2B5EF4-FFF2-40B4-BE49-F238E27FC236}">
                <a16:creationId xmlns:a16="http://schemas.microsoft.com/office/drawing/2014/main" id="{2DAD558E-E53B-216D-6E47-6510D94D96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" r="22863" b="-6"/>
          <a:stretch/>
        </p:blipFill>
        <p:spPr>
          <a:xfrm>
            <a:off x="6411503" y="4206623"/>
            <a:ext cx="2466491" cy="1687869"/>
          </a:xfrm>
          <a:custGeom>
            <a:avLst/>
            <a:gdLst/>
            <a:ahLst/>
            <a:cxnLst/>
            <a:rect l="l" t="t" r="r" b="b"/>
            <a:pathLst>
              <a:path w="2466491" h="1687869">
                <a:moveTo>
                  <a:pt x="0" y="0"/>
                </a:moveTo>
                <a:lnTo>
                  <a:pt x="2466491" y="0"/>
                </a:lnTo>
                <a:lnTo>
                  <a:pt x="2466491" y="1687869"/>
                </a:lnTo>
                <a:lnTo>
                  <a:pt x="108845" y="1687869"/>
                </a:lnTo>
                <a:cubicBezTo>
                  <a:pt x="63759" y="1687869"/>
                  <a:pt x="25075" y="1661798"/>
                  <a:pt x="8550" y="1624643"/>
                </a:cubicBezTo>
                <a:lnTo>
                  <a:pt x="0" y="1584362"/>
                </a:lnTo>
                <a:close/>
              </a:path>
            </a:pathLst>
          </a:custGeom>
        </p:spPr>
      </p:pic>
      <p:pic>
        <p:nvPicPr>
          <p:cNvPr id="9" name="Picture 8" descr="A picture containing building, outdoor, sky, medieval architecture&#10;&#10;Description automatically generated">
            <a:extLst>
              <a:ext uri="{FF2B5EF4-FFF2-40B4-BE49-F238E27FC236}">
                <a16:creationId xmlns:a16="http://schemas.microsoft.com/office/drawing/2014/main" id="{44C9A6F3-23AD-F781-DAF5-05ACCC893E6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1" b="1"/>
          <a:stretch/>
        </p:blipFill>
        <p:spPr>
          <a:xfrm>
            <a:off x="9028587" y="3061713"/>
            <a:ext cx="2053329" cy="2832779"/>
          </a:xfrm>
          <a:custGeom>
            <a:avLst/>
            <a:gdLst/>
            <a:ahLst/>
            <a:cxnLst/>
            <a:rect l="l" t="t" r="r" b="b"/>
            <a:pathLst>
              <a:path w="2488644" h="2893217">
                <a:moveTo>
                  <a:pt x="6640" y="0"/>
                </a:moveTo>
                <a:lnTo>
                  <a:pt x="2488644" y="0"/>
                </a:lnTo>
                <a:lnTo>
                  <a:pt x="2488644" y="1478584"/>
                </a:lnTo>
                <a:lnTo>
                  <a:pt x="2488644" y="1829101"/>
                </a:lnTo>
                <a:lnTo>
                  <a:pt x="2488644" y="2727776"/>
                </a:lnTo>
                <a:cubicBezTo>
                  <a:pt x="2488644" y="2819147"/>
                  <a:pt x="2414574" y="2893217"/>
                  <a:pt x="2323203" y="2893217"/>
                </a:cubicBezTo>
                <a:lnTo>
                  <a:pt x="896176" y="2893217"/>
                </a:lnTo>
                <a:lnTo>
                  <a:pt x="172081" y="2893217"/>
                </a:lnTo>
                <a:lnTo>
                  <a:pt x="0" y="2893217"/>
                </a:lnTo>
                <a:lnTo>
                  <a:pt x="0" y="140978"/>
                </a:lnTo>
                <a:lnTo>
                  <a:pt x="6640" y="14097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987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2604</TotalTime>
  <Words>834</Words>
  <Application>Microsoft Office PowerPoint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Algerian</vt:lpstr>
      <vt:lpstr>Arial</vt:lpstr>
      <vt:lpstr>Century Gothic</vt:lpstr>
      <vt:lpstr>Vapor Trail</vt:lpstr>
      <vt:lpstr>PRAHA</vt:lpstr>
      <vt:lpstr>O prahe</vt:lpstr>
      <vt:lpstr>vodstvo</vt:lpstr>
      <vt:lpstr>Poloha   </vt:lpstr>
      <vt:lpstr>podnebie</vt:lpstr>
      <vt:lpstr>dejiny</vt:lpstr>
      <vt:lpstr>veľKÁ PRAHA</vt:lpstr>
      <vt:lpstr>Druhá svetová vojna v prahe  </vt:lpstr>
      <vt:lpstr> najkrajŠie miesta prahy</vt:lpstr>
      <vt:lpstr>najkrajŠie miesta prahy</vt:lpstr>
      <vt:lpstr>najkrajŠie miesta prahy</vt:lpstr>
      <vt:lpstr>najkrajŠie miesta prahy</vt:lpstr>
      <vt:lpstr>najkrajŠie miesta prahy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Cities</dc:title>
  <dc:creator>Maria Turanova</dc:creator>
  <cp:lastModifiedBy>Maria Turanova</cp:lastModifiedBy>
  <cp:revision>38</cp:revision>
  <dcterms:created xsi:type="dcterms:W3CDTF">2022-04-09T09:38:20Z</dcterms:created>
  <dcterms:modified xsi:type="dcterms:W3CDTF">2023-05-07T14:11:01Z</dcterms:modified>
</cp:coreProperties>
</file>