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jpeg" ContentType="image/jpeg"/>
  <Override PartName="/ppt/media/image25.jpeg" ContentType="image/jpeg"/>
  <Override PartName="/ppt/media/image26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Náz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 a dátum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Autor a dátum</a:t>
            </a:r>
          </a:p>
        </p:txBody>
      </p:sp>
      <p:sp>
        <p:nvSpPr>
          <p:cNvPr id="12" name="Názov prezentáci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Názov prezentácie</a:t>
            </a:r>
          </a:p>
        </p:txBody>
      </p:sp>
      <p:sp>
        <p:nvSpPr>
          <p:cNvPr id="13" name="Text úrovne 1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Podnadpis prezentácie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Číslo snímky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Názov a fotka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ohľad zvnútra kamennej konštrukcie na hviezdy a čistú modrú oblohu"/>
          <p:cNvSpPr/>
          <p:nvPr>
            <p:ph type="pic" idx="21"/>
          </p:nvPr>
        </p:nvSpPr>
        <p:spPr>
          <a:xfrm>
            <a:off x="0" y="-1270000"/>
            <a:ext cx="24384000" cy="162729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Názov prezentáci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Názov prezentácie</a:t>
            </a:r>
          </a:p>
        </p:txBody>
      </p:sp>
      <p:sp>
        <p:nvSpPr>
          <p:cNvPr id="23" name="Autor a dátum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Autor a dátum</a:t>
            </a:r>
          </a:p>
        </p:txBody>
      </p:sp>
      <p:sp>
        <p:nvSpPr>
          <p:cNvPr id="24" name="Text úrovne 1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Podnadpis prezentácie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Číslo snímky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Názov a alternatívna fot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Moderná biela budova so sklenými panelmi na pozadí čistej modrej oblohy"/>
          <p:cNvSpPr/>
          <p:nvPr>
            <p:ph type="pic" idx="21"/>
          </p:nvPr>
        </p:nvSpPr>
        <p:spPr>
          <a:xfrm>
            <a:off x="92710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Názov snímky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Názov snímky</a:t>
            </a:r>
          </a:p>
        </p:txBody>
      </p:sp>
      <p:sp>
        <p:nvSpPr>
          <p:cNvPr id="34" name="Text úrovne 1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Podnadpis snímky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Číslo snímky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Nadpis a odráž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Názov snímky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Názov snímky</a:t>
            </a:r>
          </a:p>
        </p:txBody>
      </p:sp>
      <p:sp>
        <p:nvSpPr>
          <p:cNvPr id="43" name="Podnadpis snímky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Podnadpis snímky</a:t>
            </a:r>
          </a:p>
        </p:txBody>
      </p:sp>
      <p:sp>
        <p:nvSpPr>
          <p:cNvPr id="44" name="Text úrovne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 odrážky na snímke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Číslo snímky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dráž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 úrovne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Text odrážky na snímke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Číslo snímky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Nadpis, odrážky a fot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odnadpis snímky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Podnadpis snímky</a:t>
            </a:r>
          </a:p>
        </p:txBody>
      </p:sp>
      <p:sp>
        <p:nvSpPr>
          <p:cNvPr id="61" name="Text úrovne 1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Text odrážky na snímke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Malá časť moderného mosta v meste Čching-tao v čínskej provincii Šan-tung s čiastočne zamračenou oblohou"/>
          <p:cNvSpPr/>
          <p:nvPr>
            <p:ph type="pic" idx="22"/>
          </p:nvPr>
        </p:nvSpPr>
        <p:spPr>
          <a:xfrm>
            <a:off x="9271000" y="1263848"/>
            <a:ext cx="16773843" cy="1118820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Názov snímky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Názov snímky</a:t>
            </a:r>
          </a:p>
        </p:txBody>
      </p:sp>
      <p:sp>
        <p:nvSpPr>
          <p:cNvPr id="64" name="Číslo snímky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kc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Názov sekci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Názov sekcie</a:t>
            </a:r>
          </a:p>
        </p:txBody>
      </p:sp>
      <p:sp>
        <p:nvSpPr>
          <p:cNvPr id="72" name="Číslo snímky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Len náz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Názov snímky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Názov snímky</a:t>
            </a:r>
          </a:p>
        </p:txBody>
      </p:sp>
      <p:sp>
        <p:nvSpPr>
          <p:cNvPr id="80" name="Podnadpis snímky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Podnadpis snímky</a:t>
            </a:r>
          </a:p>
        </p:txBody>
      </p:sp>
      <p:sp>
        <p:nvSpPr>
          <p:cNvPr id="81" name="Číslo snímky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ro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Názov programu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Názov programu</a:t>
            </a:r>
          </a:p>
        </p:txBody>
      </p:sp>
      <p:sp>
        <p:nvSpPr>
          <p:cNvPr id="89" name="Podnadpis programu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Podnadpis programu</a:t>
            </a:r>
          </a:p>
        </p:txBody>
      </p:sp>
      <p:sp>
        <p:nvSpPr>
          <p:cNvPr id="90" name="Text úrovne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Body programu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Číslo snímky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yhláse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 úrovne 1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Vyhlásenie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Číslo snímky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ôležitý f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 úrovne 1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100 %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Informácia k faktu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Informácia k faktu</a:t>
            </a:r>
          </a:p>
        </p:txBody>
      </p:sp>
      <p:sp>
        <p:nvSpPr>
          <p:cNvPr id="108" name="Číslo snímky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á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Zdroj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Zdroj</a:t>
            </a:r>
          </a:p>
        </p:txBody>
      </p:sp>
      <p:sp>
        <p:nvSpPr>
          <p:cNvPr id="116" name="Text úrovne 1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„Významný citát“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Číslo snímky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ky – 3 na výš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ohľad zospodu na fasádu modernej budovy pokrytej hliníkovými diskmi na pozadí čistej modrej oblohy"/>
          <p:cNvSpPr/>
          <p:nvPr>
            <p:ph type="pic" sz="quarter" idx="21"/>
          </p:nvPr>
        </p:nvSpPr>
        <p:spPr>
          <a:xfrm>
            <a:off x="15417800" y="1270000"/>
            <a:ext cx="8144934" cy="5410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Pohľad zospodu na modernú zakrivenú budovu pod zamračenou oblohou"/>
          <p:cNvSpPr/>
          <p:nvPr>
            <p:ph type="pic" sz="quarter" idx="22"/>
          </p:nvPr>
        </p:nvSpPr>
        <p:spPr>
          <a:xfrm>
            <a:off x="15443200" y="7086600"/>
            <a:ext cx="8138580" cy="5422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Pohľad zvnútra modernej bielej budovy so sklenými panelmi na jasnú a čiastočne zamračenú oblohu"/>
          <p:cNvSpPr/>
          <p:nvPr>
            <p:ph type="pic" idx="23"/>
          </p:nvPr>
        </p:nvSpPr>
        <p:spPr>
          <a:xfrm>
            <a:off x="-124635" y="1270000"/>
            <a:ext cx="16840169" cy="1124371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Číslo snímky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ka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ohľad zospodu na vežu Bordž-e ázádí v iránskom Teheráne na pozadí čistej jasnej oblohy"/>
          <p:cNvSpPr/>
          <p:nvPr>
            <p:ph type="pic" idx="21"/>
          </p:nvPr>
        </p:nvSpPr>
        <p:spPr>
          <a:xfrm>
            <a:off x="0" y="-1282700"/>
            <a:ext cx="24384000" cy="16281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Číslo snímky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Číslo snímky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ázov snímky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Názov snímky</a:t>
            </a:r>
          </a:p>
        </p:txBody>
      </p:sp>
      <p:sp>
        <p:nvSpPr>
          <p:cNvPr id="3" name="Text úrovne 1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Text odrážky na snímke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Číslo snímky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image" Target="../media/image5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jpeg"/><Relationship Id="rId3" Type="http://schemas.openxmlformats.org/officeDocument/2006/relationships/image" Target="../media/image3.png"/><Relationship Id="rId4" Type="http://schemas.openxmlformats.org/officeDocument/2006/relationships/image" Target="../media/image7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jpeg"/><Relationship Id="rId3" Type="http://schemas.openxmlformats.org/officeDocument/2006/relationships/image" Target="../media/image9.jpeg"/><Relationship Id="rId4" Type="http://schemas.openxmlformats.org/officeDocument/2006/relationships/image" Target="../media/image1.gif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sk.wikipedia.org/wiki/Krajina_(Nemecko)" TargetMode="External"/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5" Type="http://schemas.openxmlformats.org/officeDocument/2006/relationships/image" Target="../media/image2.gif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14.jpeg"/><Relationship Id="rId5" Type="http://schemas.openxmlformats.org/officeDocument/2006/relationships/image" Target="../media/image15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png"/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5" Type="http://schemas.openxmlformats.org/officeDocument/2006/relationships/image" Target="../media/image18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9.jpeg"/><Relationship Id="rId5" Type="http://schemas.openxmlformats.org/officeDocument/2006/relationships/image" Target="../media/image20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21.jpeg"/><Relationship Id="rId5" Type="http://schemas.openxmlformats.org/officeDocument/2006/relationships/image" Target="../media/image22.jpeg"/><Relationship Id="rId6" Type="http://schemas.openxmlformats.org/officeDocument/2006/relationships/image" Target="../media/image23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4.jpeg"/><Relationship Id="rId3" Type="http://schemas.openxmlformats.org/officeDocument/2006/relationships/image" Target="../media/image25.jpeg"/><Relationship Id="rId4" Type="http://schemas.openxmlformats.org/officeDocument/2006/relationships/image" Target="../media/image26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ilvia Tužinská, Sofia Sedlačková, Alena Šebestová a Elena Lichnerová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Silvia Tužinská, Sofia Sedlačková, Alena Šebestová a Elena Lichnerová</a:t>
            </a:r>
          </a:p>
        </p:txBody>
      </p:sp>
      <p:sp>
        <p:nvSpPr>
          <p:cNvPr id="152" name="Nemeck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Nemecko</a:t>
            </a:r>
          </a:p>
        </p:txBody>
      </p:sp>
      <p:sp>
        <p:nvSpPr>
          <p:cNvPr id="153" name="Podnadpis prezentáci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IMG_0756.jpeg" descr="IMG_0756.jpe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3317" t="0" r="3317" b="0"/>
          <a:stretch>
            <a:fillRect/>
          </a:stretch>
        </p:blipFill>
        <p:spPr>
          <a:xfrm>
            <a:off x="13077289" y="1120892"/>
            <a:ext cx="10946383" cy="11200950"/>
          </a:xfrm>
          <a:prstGeom prst="rect">
            <a:avLst/>
          </a:prstGeom>
          <a:ln w="25400"/>
          <a:effectLst>
            <a:reflection blurRad="0" stA="50000" stPos="0" endA="0" endPos="40000" dist="0" dir="5400000" fadeDir="5400000" sx="100000" sy="-100000" kx="0" ky="0" algn="bl" rotWithShape="0"/>
          </a:effectLst>
        </p:spPr>
      </p:pic>
      <p:sp>
        <p:nvSpPr>
          <p:cNvPr id="156" name="Poloha"/>
          <p:cNvSpPr txBox="1"/>
          <p:nvPr>
            <p:ph type="title"/>
          </p:nvPr>
        </p:nvSpPr>
        <p:spPr>
          <a:xfrm>
            <a:off x="1206500" y="1270000"/>
            <a:ext cx="9779000" cy="1253419"/>
          </a:xfrm>
          <a:prstGeom prst="rect">
            <a:avLst/>
          </a:prstGeom>
        </p:spPr>
        <p:txBody>
          <a:bodyPr/>
          <a:lstStyle>
            <a:lvl1pPr defTabSz="2170121">
              <a:defRPr spc="-151" sz="7565"/>
            </a:lvl1pPr>
          </a:lstStyle>
          <a:p>
            <a:pPr/>
            <a:r>
              <a:t>Poloha</a:t>
            </a:r>
          </a:p>
        </p:txBody>
      </p:sp>
      <p:sp>
        <p:nvSpPr>
          <p:cNvPr id="157" name="spolkový štát v strednej Európe…"/>
          <p:cNvSpPr txBox="1"/>
          <p:nvPr>
            <p:ph type="body" sz="half" idx="1"/>
          </p:nvPr>
        </p:nvSpPr>
        <p:spPr>
          <a:xfrm>
            <a:off x="1192124" y="2546725"/>
            <a:ext cx="9002734" cy="9899275"/>
          </a:xfrm>
          <a:prstGeom prst="rect">
            <a:avLst/>
          </a:prstGeom>
        </p:spPr>
        <p:txBody>
          <a:bodyPr/>
          <a:lstStyle/>
          <a:p>
            <a:pPr marL="649605" indent="-649605" defTabSz="767715">
              <a:buSzPct val="123000"/>
              <a:buChar char="•"/>
              <a:defRPr sz="5115"/>
            </a:pPr>
            <a:r>
              <a:t>spolkový štát v strednej Európe </a:t>
            </a:r>
          </a:p>
          <a:p>
            <a:pPr marL="649605" indent="-649605" defTabSz="767715">
              <a:buSzPct val="123000"/>
              <a:buChar char="•"/>
              <a:defRPr sz="5115"/>
            </a:pPr>
            <a:r>
              <a:t>susedí s 9 štátmi - Dánskom, Poľskom, Českom, Holandskom, Rakúskom, Luxemburskom, Švajčiarskom, Francúzskom a Belgickom </a:t>
            </a:r>
          </a:p>
          <a:p>
            <a:pPr marL="649605" indent="-649605" defTabSz="767715">
              <a:buSzPct val="123000"/>
              <a:buChar char="•"/>
              <a:defRPr sz="5115"/>
            </a:pPr>
            <a:r>
              <a:t>zo severu Severné a Baltské more</a:t>
            </a:r>
          </a:p>
          <a:p>
            <a:pPr marL="649605" indent="-649605" defTabSz="767715">
              <a:buSzPct val="123000"/>
              <a:buChar char="•"/>
              <a:defRPr sz="5115"/>
            </a:pPr>
            <a:r>
              <a:t>cca 83mil. obyvateľov</a:t>
            </a:r>
          </a:p>
        </p:txBody>
      </p:sp>
      <p:pic>
        <p:nvPicPr>
          <p:cNvPr id="158" name="IMG_0830.png" descr="IMG_0830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409762" y="1109819"/>
            <a:ext cx="7913544" cy="79135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IMG_0758.jpeg" descr="IMG_0758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5670" y="-2530058"/>
            <a:ext cx="24455340" cy="16303561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Rozdelenie"/>
          <p:cNvSpPr txBox="1"/>
          <p:nvPr>
            <p:ph type="title"/>
          </p:nvPr>
        </p:nvSpPr>
        <p:spPr>
          <a:xfrm>
            <a:off x="1206500" y="-2624512"/>
            <a:ext cx="21971000" cy="46482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DC700"/>
                </a:solidFill>
              </a:defRPr>
            </a:lvl1pPr>
          </a:lstStyle>
          <a:p>
            <a:pPr/>
            <a:r>
              <a:t>Rozdelenie</a:t>
            </a:r>
          </a:p>
        </p:txBody>
      </p:sp>
      <p:sp>
        <p:nvSpPr>
          <p:cNvPr id="162" name="Územie Nemecka sa delí na 16 spolkových krajín, z toho 3 sú mestské štáty."/>
          <p:cNvSpPr txBox="1"/>
          <p:nvPr>
            <p:ph type="body" sz="half" idx="1"/>
          </p:nvPr>
        </p:nvSpPr>
        <p:spPr>
          <a:xfrm>
            <a:off x="1206500" y="10445509"/>
            <a:ext cx="21971000" cy="344575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DC700"/>
                </a:solidFill>
              </a:defRPr>
            </a:lvl1pPr>
          </a:lstStyle>
          <a:p>
            <a:pPr/>
            <a:r>
              <a:t>Územie Nemecka sa delí na 16 spolkových krajín, z toho 3 sú mestské štáty.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Bavorsko"/>
          <p:cNvSpPr txBox="1"/>
          <p:nvPr>
            <p:ph type="title"/>
          </p:nvPr>
        </p:nvSpPr>
        <p:spPr>
          <a:xfrm>
            <a:off x="1206500" y="551233"/>
            <a:ext cx="9779000" cy="1435344"/>
          </a:xfrm>
          <a:prstGeom prst="rect">
            <a:avLst/>
          </a:prstGeom>
        </p:spPr>
        <p:txBody>
          <a:bodyPr/>
          <a:lstStyle/>
          <a:p>
            <a:pPr/>
            <a:r>
              <a:t>Bavorsko</a:t>
            </a:r>
          </a:p>
        </p:txBody>
      </p:sp>
      <p:sp>
        <p:nvSpPr>
          <p:cNvPr id="165" name="na juhu a juhovýchode Európy…"/>
          <p:cNvSpPr txBox="1"/>
          <p:nvPr>
            <p:ph type="body" sz="half" idx="1"/>
          </p:nvPr>
        </p:nvSpPr>
        <p:spPr>
          <a:xfrm>
            <a:off x="1206500" y="2051418"/>
            <a:ext cx="9779000" cy="10394582"/>
          </a:xfrm>
          <a:prstGeom prst="rect">
            <a:avLst/>
          </a:prstGeom>
        </p:spPr>
        <p:txBody>
          <a:bodyPr/>
          <a:lstStyle/>
          <a:p>
            <a:pPr marL="628650" indent="-628650" defTabSz="742950">
              <a:buSzPct val="123000"/>
              <a:buChar char="•"/>
              <a:defRPr sz="4950"/>
            </a:pPr>
            <a:r>
              <a:t>na juhu a juhovýchode Európy</a:t>
            </a:r>
          </a:p>
          <a:p>
            <a:pPr marL="628650" indent="-628650" defTabSz="742950">
              <a:buSzPct val="123000"/>
              <a:buChar char="•"/>
              <a:defRPr sz="4950"/>
            </a:pPr>
            <a:r>
              <a:t>územne najväčšia spolková krajina Nemecka</a:t>
            </a:r>
          </a:p>
          <a:p>
            <a:pPr marL="628650" indent="-628650" defTabSz="742950">
              <a:buSzPct val="123000"/>
              <a:buChar char="•"/>
              <a:defRPr sz="4950"/>
            </a:pPr>
            <a:r>
              <a:t>hl.mesto je Mníchov, v ktorom sme boli aj na Erasme</a:t>
            </a:r>
          </a:p>
          <a:p>
            <a:pPr marL="628650" indent="-628650" defTabSz="742950">
              <a:buSzPct val="123000"/>
              <a:buChar char="•"/>
              <a:defRPr sz="4950"/>
            </a:pPr>
            <a:r>
              <a:t>nachádza sa tu Nemecké múzeum a rôzne historické pamiatky ako napr.: Zámok Nymphenburg, orloj na na námestí Marienplatz a Frauenkirche</a:t>
            </a:r>
          </a:p>
          <a:p>
            <a:pPr marL="628650" indent="-628650" defTabSz="742950">
              <a:buSzPct val="123000"/>
              <a:buChar char="•"/>
              <a:defRPr sz="4950"/>
            </a:pPr>
            <a:r>
              <a:t>taktiež tu je BMW múzeum a koncentračný tábor Dachau</a:t>
            </a:r>
          </a:p>
        </p:txBody>
      </p:sp>
      <p:pic>
        <p:nvPicPr>
          <p:cNvPr id="166" name="IMG_0762.jpeg" descr="IMG_0762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993724" y="284802"/>
            <a:ext cx="11927285" cy="663455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IMG_0761.jpeg" descr="IMG_076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618776" y="6998653"/>
            <a:ext cx="8280787" cy="621059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IMG_0765.jpeg" descr="IMG_0765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020673" y="6990351"/>
            <a:ext cx="3294095" cy="6227194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Bádensko-Wurttembersko"/>
          <p:cNvSpPr txBox="1"/>
          <p:nvPr>
            <p:ph type="title"/>
          </p:nvPr>
        </p:nvSpPr>
        <p:spPr>
          <a:xfrm>
            <a:off x="1206500" y="953742"/>
            <a:ext cx="9779000" cy="1087927"/>
          </a:xfrm>
          <a:prstGeom prst="rect">
            <a:avLst/>
          </a:prstGeom>
        </p:spPr>
        <p:txBody>
          <a:bodyPr/>
          <a:lstStyle>
            <a:lvl1pPr defTabSz="1779987">
              <a:defRPr spc="-124" sz="6205"/>
            </a:lvl1pPr>
          </a:lstStyle>
          <a:p>
            <a:pPr/>
            <a:r>
              <a:t>Bádensko-Wurttembersko</a:t>
            </a:r>
          </a:p>
        </p:txBody>
      </p:sp>
      <p:sp>
        <p:nvSpPr>
          <p:cNvPr id="171" name="3. najväčšia spolková krajina na juhozápade Nemecka s hlavným mestom Stuttgart…"/>
          <p:cNvSpPr txBox="1"/>
          <p:nvPr>
            <p:ph type="body" sz="half" idx="1"/>
          </p:nvPr>
        </p:nvSpPr>
        <p:spPr>
          <a:xfrm>
            <a:off x="1206500" y="2203942"/>
            <a:ext cx="9779000" cy="10952827"/>
          </a:xfrm>
          <a:prstGeom prst="rect">
            <a:avLst/>
          </a:prstGeom>
        </p:spPr>
        <p:txBody>
          <a:bodyPr/>
          <a:lstStyle/>
          <a:p>
            <a:pPr marL="551815" indent="-551815" defTabSz="652145">
              <a:buSzPct val="123000"/>
              <a:buChar char="•"/>
              <a:defRPr sz="4345"/>
            </a:pPr>
            <a:r>
              <a:t>3. najväčšia spolková krajina na juhozápade Nemecka s hlavným mestom Stuttgart</a:t>
            </a:r>
          </a:p>
          <a:p>
            <a:pPr marL="551815" indent="-551815" defTabSz="652145">
              <a:buSzPct val="123000"/>
              <a:buChar char="•"/>
              <a:defRPr sz="4345"/>
            </a:pPr>
            <a:r>
              <a:t>pohoria Švábska Jura a Schwarzwald</a:t>
            </a:r>
          </a:p>
          <a:p>
            <a:pPr marL="551815" indent="-551815" defTabSz="652145">
              <a:buSzPct val="123000"/>
              <a:buChar char="•"/>
              <a:defRPr sz="4345"/>
            </a:pPr>
            <a:r>
              <a:t>pramení tu rieka Dunaj</a:t>
            </a:r>
          </a:p>
          <a:p>
            <a:pPr marL="551815" indent="-551815" defTabSz="652145">
              <a:buSzPct val="123000"/>
              <a:buChar char="•"/>
              <a:defRPr sz="4345"/>
            </a:pPr>
            <a:r>
              <a:t>drží prvenstvo v počte podnikov ocenených michelinskými hviezdami</a:t>
            </a:r>
          </a:p>
          <a:p>
            <a:pPr marL="551815" indent="-551815" defTabSz="652145">
              <a:buSzPct val="123000"/>
              <a:buChar char="•"/>
              <a:defRPr sz="4345"/>
            </a:pPr>
            <a:r>
              <a:t>sídlia tu automobilky Mercedes Benz a Porche a ich múzeá</a:t>
            </a:r>
          </a:p>
          <a:p>
            <a:pPr marL="551815" indent="-551815" defTabSz="652145">
              <a:buSzPct val="123000"/>
              <a:buChar char="•"/>
              <a:defRPr sz="4345"/>
            </a:pPr>
            <a:r>
              <a:t>v Stuttgarte sídli televízna veža Fernsehturm, prvá veža na svete postavená z betónu</a:t>
            </a:r>
          </a:p>
          <a:p>
            <a:pPr marL="551815" indent="-551815" defTabSz="652145">
              <a:buSzPct val="123000"/>
              <a:buChar char="•"/>
              <a:defRPr sz="4345"/>
            </a:pPr>
            <a:r>
              <a:t>Friedrichove a Augustínové kúpele, Starý a Nový zámok</a:t>
            </a:r>
          </a:p>
        </p:txBody>
      </p:sp>
      <p:pic>
        <p:nvPicPr>
          <p:cNvPr id="172" name="IMG_0769.jpeg" descr="IMG_0769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388020" y="1064420"/>
            <a:ext cx="12497417" cy="702979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IMG_0770.png" descr="IMG_0770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647647" y="8229873"/>
            <a:ext cx="8233109" cy="493986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4" name="IMG_0766.jpeg" descr="IMG_0766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397688" y="8230603"/>
            <a:ext cx="4065953" cy="49384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ársko a Porýnie Falcko"/>
          <p:cNvSpPr txBox="1"/>
          <p:nvPr>
            <p:ph type="title"/>
          </p:nvPr>
        </p:nvSpPr>
        <p:spPr>
          <a:xfrm>
            <a:off x="1206180" y="349979"/>
            <a:ext cx="9779001" cy="1504827"/>
          </a:xfrm>
          <a:prstGeom prst="rect">
            <a:avLst/>
          </a:prstGeom>
        </p:spPr>
        <p:txBody>
          <a:bodyPr/>
          <a:lstStyle>
            <a:lvl1pPr defTabSz="1950671">
              <a:defRPr spc="-136" sz="6800"/>
            </a:lvl1pPr>
          </a:lstStyle>
          <a:p>
            <a:pPr/>
            <a:r>
              <a:t>Sársko a Porýnie Falcko</a:t>
            </a:r>
          </a:p>
        </p:txBody>
      </p:sp>
      <p:sp>
        <p:nvSpPr>
          <p:cNvPr id="177" name="na juhozápade Nemecka, blízko francúzskych a luxemburských hraníc…"/>
          <p:cNvSpPr txBox="1"/>
          <p:nvPr>
            <p:ph type="body" sz="half" idx="1"/>
          </p:nvPr>
        </p:nvSpPr>
        <p:spPr>
          <a:xfrm>
            <a:off x="1206180" y="1953185"/>
            <a:ext cx="9779001" cy="12486460"/>
          </a:xfrm>
          <a:prstGeom prst="rect">
            <a:avLst/>
          </a:prstGeom>
        </p:spPr>
        <p:txBody>
          <a:bodyPr/>
          <a:lstStyle/>
          <a:p>
            <a:pPr marL="565784" indent="-565784" defTabSz="668655">
              <a:buSzPct val="123000"/>
              <a:buChar char="•"/>
              <a:defRPr sz="4455"/>
            </a:pPr>
            <a:r>
              <a:t>na juhozápade Nemecka, blízko francúzskych a luxemburských hraníc </a:t>
            </a:r>
          </a:p>
          <a:p>
            <a:pPr marL="565784" indent="-565784" defTabSz="668655">
              <a:buSzPct val="123000"/>
              <a:buChar char="•"/>
              <a:defRPr sz="4455"/>
            </a:pPr>
            <a:r>
              <a:t>hl. mesto Saarbrücken a Mainz</a:t>
            </a:r>
          </a:p>
          <a:p>
            <a:pPr marL="565784" indent="-565784" defTabSz="668655">
              <a:buSzPct val="123000"/>
              <a:buChar char="•"/>
              <a:defRPr sz="4455"/>
            </a:pPr>
            <a:r>
              <a:t>zachovala sa tu Völklingenská oceliareň, ktorá je zapísaná v UNESCO</a:t>
            </a:r>
          </a:p>
          <a:p>
            <a:pPr marL="565784" indent="-565784" defTabSz="668655">
              <a:buSzPct val="123000"/>
              <a:buChar char="•"/>
              <a:defRPr sz="4455"/>
            </a:pPr>
            <a:r>
              <a:t>ďalším lákadlom sú vinárske a kulinárske slávnosti alebo najväčší vínny sud na svete v meste Bad Dürkheim </a:t>
            </a:r>
          </a:p>
          <a:p>
            <a:pPr marL="565784" indent="-565784" defTabSz="668655">
              <a:buSzPct val="123000"/>
              <a:buChar char="•"/>
              <a:defRPr sz="4455"/>
            </a:pPr>
            <a:r>
              <a:t>miestnou špecialitou sú Pfälzer Saumagen, bravčové žalúdky plnené plnkou zo zmesi bravčového, teľacieho, rôzneho korenia, žemle a zemiakov</a:t>
            </a:r>
          </a:p>
          <a:p>
            <a:pPr defTabSz="668655">
              <a:defRPr sz="4455"/>
            </a:pPr>
            <a:r>
              <a:t>	</a:t>
            </a:r>
          </a:p>
        </p:txBody>
      </p:sp>
      <p:pic>
        <p:nvPicPr>
          <p:cNvPr id="178" name="IMG_0772.jpeg" descr="IMG_0772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617946" y="849067"/>
            <a:ext cx="12037565" cy="6319722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" name="IMG_0774.jpeg" descr="IMG_0774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908670" y="7330224"/>
            <a:ext cx="7747001" cy="5816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0" name="IMG_0776.gif" descr="IMG_0776.gi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567071" y="7314513"/>
            <a:ext cx="3508814" cy="58480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Hesensko a Durínsko"/>
          <p:cNvSpPr txBox="1"/>
          <p:nvPr>
            <p:ph type="title"/>
          </p:nvPr>
        </p:nvSpPr>
        <p:spPr>
          <a:xfrm>
            <a:off x="1206180" y="608735"/>
            <a:ext cx="9779001" cy="1267794"/>
          </a:xfrm>
          <a:prstGeom prst="rect">
            <a:avLst/>
          </a:prstGeom>
        </p:spPr>
        <p:txBody>
          <a:bodyPr/>
          <a:lstStyle>
            <a:lvl1pPr defTabSz="2218888">
              <a:defRPr spc="-154" sz="7735"/>
            </a:lvl1pPr>
          </a:lstStyle>
          <a:p>
            <a:pPr/>
            <a:r>
              <a:t>Hesensko a Durínsko</a:t>
            </a:r>
          </a:p>
        </p:txBody>
      </p:sp>
      <p:sp>
        <p:nvSpPr>
          <p:cNvPr id="183" name="hl.mesto Wiesbaden a Erfurt…"/>
          <p:cNvSpPr txBox="1"/>
          <p:nvPr>
            <p:ph type="body" sz="half" idx="1"/>
          </p:nvPr>
        </p:nvSpPr>
        <p:spPr>
          <a:xfrm>
            <a:off x="1206180" y="1987427"/>
            <a:ext cx="10252427" cy="12232290"/>
          </a:xfrm>
          <a:prstGeom prst="rect">
            <a:avLst/>
          </a:prstGeom>
        </p:spPr>
        <p:txBody>
          <a:bodyPr/>
          <a:lstStyle/>
          <a:p>
            <a:pPr marL="495934" indent="-495934" defTabSz="586104">
              <a:buSzPct val="123000"/>
              <a:buChar char="•"/>
              <a:defRPr sz="3905"/>
            </a:pPr>
            <a:r>
              <a:t>hl.mesto Wiesbaden a Erfurt</a:t>
            </a:r>
          </a:p>
          <a:p>
            <a:pPr marL="495934" indent="-495934" defTabSz="586104">
              <a:buSzPct val="123000"/>
              <a:buChar char="•"/>
              <a:defRPr sz="3905"/>
            </a:pPr>
            <a:r>
              <a:t>okolie Frankfurtu skrášľujú pamiatky UNESCO, stredoveké mestá či pohoria Taunus, Vogelsberg, Spessart či Odenwald </a:t>
            </a:r>
          </a:p>
          <a:p>
            <a:pPr marL="495934" indent="-495934" defTabSz="586104">
              <a:buSzPct val="123000"/>
              <a:buChar char="•"/>
              <a:defRPr sz="3905"/>
            </a:pPr>
            <a:r>
              <a:t>do luxusných liečebných kúpeľov, ktoré sa tu nachádzajú jazdil sám cisár a dnes sa tu schádza európska smotánka </a:t>
            </a:r>
          </a:p>
          <a:p>
            <a:pPr marL="495934" indent="-495934" defTabSz="586104">
              <a:buSzPct val="123000"/>
              <a:buChar char="•"/>
              <a:defRPr sz="3905"/>
            </a:pPr>
            <a:r>
              <a:t>zelené srdce Nemecka kvôli veľkému množstvu zelene </a:t>
            </a:r>
          </a:p>
          <a:p>
            <a:pPr marL="495934" indent="-495934" defTabSz="586104">
              <a:buSzPct val="123000"/>
              <a:buChar char="•"/>
              <a:defRPr sz="3905"/>
            </a:pPr>
            <a:r>
              <a:t>Durínsky les a hrad Watbug</a:t>
            </a:r>
          </a:p>
          <a:p>
            <a:pPr marL="495934" indent="-495934" defTabSz="586104">
              <a:buSzPct val="123000"/>
              <a:buChar char="•"/>
              <a:defRPr sz="3905"/>
            </a:pPr>
            <a:r>
              <a:t>na Erfurtskej univerzite založenej v roku 1392 študoval Martin Luther </a:t>
            </a:r>
          </a:p>
          <a:p>
            <a:pPr marL="495934" indent="-495934" defTabSz="586104">
              <a:buSzPct val="123000"/>
              <a:buChar char="•"/>
              <a:defRPr sz="3905"/>
            </a:pPr>
            <a:r>
              <a:t>v parku Egapark s rozlohou 36 hektárov sa koná slávna záhradnícka výstava EGA </a:t>
            </a:r>
          </a:p>
          <a:p>
            <a:pPr marL="495934" indent="-495934" defTabSz="586104">
              <a:buSzPct val="123000"/>
              <a:buChar char="•"/>
              <a:defRPr sz="3905"/>
            </a:pPr>
            <a:r>
              <a:t>vyhľadávaná pre svoju krásnu prírodu, majestátne hrady a zámky, relaxáciu vo wellness a športové vyžitie</a:t>
            </a:r>
          </a:p>
        </p:txBody>
      </p:sp>
      <p:pic>
        <p:nvPicPr>
          <p:cNvPr id="184" name="IMG_0783.jpeg" descr="IMG_0783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162481" y="320861"/>
            <a:ext cx="10501030" cy="70311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IMG_0784.jpeg" descr="IMG_0784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310463" y="7433807"/>
            <a:ext cx="5352163" cy="535216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IMG_0785.png" descr="IMG_0785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172577" y="7487098"/>
            <a:ext cx="4816334" cy="28898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pic>
        <p:nvPicPr>
          <p:cNvPr id="187" name="IMG_0786.png" descr="IMG_0786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3225274" y="10466211"/>
            <a:ext cx="4710939" cy="235547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everné Porýnie-Vestfálsko"/>
          <p:cNvSpPr txBox="1"/>
          <p:nvPr>
            <p:ph type="title"/>
          </p:nvPr>
        </p:nvSpPr>
        <p:spPr>
          <a:xfrm>
            <a:off x="1465255" y="292477"/>
            <a:ext cx="9779001" cy="1195918"/>
          </a:xfrm>
          <a:prstGeom prst="rect">
            <a:avLst/>
          </a:prstGeom>
        </p:spPr>
        <p:txBody>
          <a:bodyPr/>
          <a:lstStyle>
            <a:lvl1pPr defTabSz="1731220">
              <a:defRPr spc="-120" sz="6035"/>
            </a:lvl1pPr>
          </a:lstStyle>
          <a:p>
            <a:pPr/>
            <a:r>
              <a:t>Severné Porýnie-Vestfálsko</a:t>
            </a:r>
          </a:p>
        </p:txBody>
      </p:sp>
      <p:sp>
        <p:nvSpPr>
          <p:cNvPr id="190" name="najľudnatejšia, najzápadnejšia a 4. najväčšia spolková krajina Nemecka…"/>
          <p:cNvSpPr txBox="1"/>
          <p:nvPr>
            <p:ph type="body" sz="half" idx="1"/>
          </p:nvPr>
        </p:nvSpPr>
        <p:spPr>
          <a:xfrm>
            <a:off x="1214154" y="1454201"/>
            <a:ext cx="9779001" cy="12089758"/>
          </a:xfrm>
          <a:prstGeom prst="rect">
            <a:avLst/>
          </a:prstGeom>
        </p:spPr>
        <p:txBody>
          <a:bodyPr/>
          <a:lstStyle/>
          <a:p>
            <a:pPr marL="656590" indent="-656590" defTabSz="775969">
              <a:buSzPct val="123000"/>
              <a:buChar char="•"/>
              <a:defRPr sz="5170"/>
            </a:pPr>
            <a:r>
              <a:t>najľudnatejšia, najzápadnejšia a 4. najväčšia </a:t>
            </a:r>
            <a:r>
              <a:rPr>
                <a:hlinkClick r:id="rId2" invalidUrl="" action="" tgtFrame="" tooltip="" history="1" highlightClick="0" endSnd="0"/>
              </a:rPr>
              <a:t>spolková krajina</a:t>
            </a:r>
            <a:r>
              <a:t> Nemecka</a:t>
            </a:r>
          </a:p>
          <a:p>
            <a:pPr marL="656590" indent="-656590" defTabSz="775969">
              <a:buSzPct val="123000"/>
              <a:buChar char="•"/>
              <a:defRPr sz="5170"/>
            </a:pPr>
            <a:r>
              <a:t>hlavné mesto Düsseldorf</a:t>
            </a:r>
          </a:p>
          <a:p>
            <a:pPr marL="656590" indent="-656590" defTabSz="775969">
              <a:buSzPct val="123000"/>
              <a:buChar char="•"/>
              <a:defRPr sz="5170"/>
            </a:pPr>
            <a:r>
              <a:t>miesto, kde susedí Holandsko, Nemecko a Belgicko</a:t>
            </a:r>
          </a:p>
          <a:p>
            <a:pPr marL="656590" indent="-656590" defTabSz="775969">
              <a:buSzPct val="123000"/>
              <a:buChar char="•"/>
              <a:defRPr sz="5170"/>
            </a:pPr>
            <a:r>
              <a:t>pohorie Rothaar-Gebirge</a:t>
            </a:r>
          </a:p>
          <a:p>
            <a:pPr marL="656590" indent="-656590" defTabSz="775969">
              <a:buSzPct val="123000"/>
              <a:buChar char="•"/>
              <a:defRPr sz="5170"/>
            </a:pPr>
            <a:r>
              <a:t>Rodný dom Ludwiga van Beethovena, Kolínsky a Aechenský dom, Palác Poppelsdorf, Zámok Drachenburg, Augustusburg a Falkenlust</a:t>
            </a:r>
          </a:p>
        </p:txBody>
      </p:sp>
      <p:pic>
        <p:nvPicPr>
          <p:cNvPr id="191" name="IMG_0787.jpeg" descr="IMG_0787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802776" y="678840"/>
            <a:ext cx="9049766" cy="60331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IMG_0788.jpeg" descr="IMG_0788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4692664" y="7216464"/>
            <a:ext cx="9065074" cy="6043384"/>
          </a:xfrm>
          <a:prstGeom prst="rect">
            <a:avLst/>
          </a:prstGeom>
          <a:ln w="12700">
            <a:miter lim="400000"/>
          </a:ln>
        </p:spPr>
      </p:pic>
      <p:pic>
        <p:nvPicPr>
          <p:cNvPr id="193" name="IMG_0789.gif" descr="IMG_0789.gi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1641354" y="7222488"/>
            <a:ext cx="2403111" cy="6031336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asko a Sasko-Anhaltsko"/>
          <p:cNvSpPr txBox="1"/>
          <p:nvPr>
            <p:ph type="title"/>
          </p:nvPr>
        </p:nvSpPr>
        <p:spPr>
          <a:xfrm>
            <a:off x="1206180" y="563934"/>
            <a:ext cx="9779001" cy="1342699"/>
          </a:xfrm>
          <a:prstGeom prst="rect">
            <a:avLst/>
          </a:prstGeom>
        </p:spPr>
        <p:txBody>
          <a:bodyPr/>
          <a:lstStyle>
            <a:lvl1pPr defTabSz="1853137">
              <a:defRPr spc="-129" sz="6460"/>
            </a:lvl1pPr>
          </a:lstStyle>
          <a:p>
            <a:pPr/>
            <a:r>
              <a:t>Sasko a Sasko-Anhaltsko</a:t>
            </a:r>
          </a:p>
        </p:txBody>
      </p:sp>
      <p:sp>
        <p:nvSpPr>
          <p:cNvPr id="196" name="na východe Nemecka…"/>
          <p:cNvSpPr txBox="1"/>
          <p:nvPr>
            <p:ph type="body" sz="half" idx="1"/>
          </p:nvPr>
        </p:nvSpPr>
        <p:spPr>
          <a:xfrm>
            <a:off x="803990" y="1849361"/>
            <a:ext cx="9779001" cy="11904794"/>
          </a:xfrm>
          <a:prstGeom prst="rect">
            <a:avLst/>
          </a:prstGeom>
        </p:spPr>
        <p:txBody>
          <a:bodyPr/>
          <a:lstStyle/>
          <a:p>
            <a:pPr marL="495934" indent="-495934" defTabSz="586104">
              <a:buSzPct val="123000"/>
              <a:buChar char="•"/>
              <a:defRPr sz="3905"/>
            </a:pPr>
            <a:r>
              <a:t>na východe Nemecka</a:t>
            </a:r>
          </a:p>
          <a:p>
            <a:pPr marL="495934" indent="-495934" defTabSz="586104">
              <a:buSzPct val="123000"/>
              <a:buChar char="•"/>
              <a:defRPr sz="3905"/>
            </a:pPr>
            <a:r>
              <a:t>jednou z dvoch nemeckých spolkových krajín, ktoré hraničia s Českom</a:t>
            </a:r>
          </a:p>
          <a:p>
            <a:pPr marL="495934" indent="-495934" defTabSz="586104">
              <a:buSzPct val="123000"/>
              <a:buChar char="•"/>
              <a:defRPr sz="3905"/>
            </a:pPr>
            <a:r>
              <a:t>hl. mesto Drážďany a Magdeburg  </a:t>
            </a:r>
          </a:p>
          <a:p>
            <a:pPr marL="495934" indent="-495934" defTabSz="586104">
              <a:buSzPct val="123000"/>
              <a:buChar char="•"/>
              <a:defRPr sz="3905"/>
            </a:pPr>
            <a:r>
              <a:t>územím Saska-Anhaltska pretekajú rieky Labe, Sála, Unstrut a ďalšie </a:t>
            </a:r>
          </a:p>
          <a:p>
            <a:pPr marL="495934" indent="-495934" defTabSz="586104">
              <a:buSzPct val="123000"/>
              <a:buChar char="•"/>
              <a:defRPr sz="3905"/>
            </a:pPr>
            <a:r>
              <a:t>pohorie Harz a Brocken</a:t>
            </a:r>
          </a:p>
          <a:p>
            <a:pPr marL="495934" indent="-495934" defTabSz="586104">
              <a:buSzPct val="123000"/>
              <a:buChar char="•"/>
              <a:defRPr sz="3905"/>
            </a:pPr>
            <a:r>
              <a:t>zámok Moritzburg, na ktorom sa</a:t>
            </a:r>
            <a:r>
              <a:t> natáčala rozprávka Tri oriešky pre Popolušku</a:t>
            </a:r>
          </a:p>
          <a:p>
            <a:pPr marL="495934" indent="-495934" defTabSz="586104">
              <a:buSzPct val="123000"/>
              <a:buChar char="•"/>
              <a:defRPr sz="3905"/>
            </a:pPr>
            <a:r>
              <a:t>bývalý kláštor Walkenried, kde dnes objavíte modernú formu múzea spojenú s tajomnosťou miesta; bol prestavaný v 13. storočí, kedy bol zároveň aj prvým a najväčším gotickým chrámom v severnom Nemecku a slúžil ako predloha pre ostatné kostoly či kláštory</a:t>
            </a:r>
          </a:p>
        </p:txBody>
      </p:sp>
      <p:pic>
        <p:nvPicPr>
          <p:cNvPr id="197" name="IMG_0799.png" descr="IMG_079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721721" y="8212623"/>
            <a:ext cx="4019851" cy="241191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pic>
        <p:nvPicPr>
          <p:cNvPr id="198" name="IMG_0800.png" descr="IMG_0800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712331" y="10735821"/>
            <a:ext cx="4038631" cy="2423179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IMG_0805.jpeg" descr="IMG_0805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629484" y="622944"/>
            <a:ext cx="10831988" cy="7174477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IMG_0806.jpeg" descr="IMG_0806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6927278" y="8201934"/>
            <a:ext cx="6583061" cy="49566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Dolné Sasko a Brémy"/>
          <p:cNvSpPr txBox="1"/>
          <p:nvPr>
            <p:ph type="title"/>
          </p:nvPr>
        </p:nvSpPr>
        <p:spPr>
          <a:xfrm>
            <a:off x="1206500" y="1270000"/>
            <a:ext cx="9779000" cy="1195918"/>
          </a:xfrm>
          <a:prstGeom prst="rect">
            <a:avLst/>
          </a:prstGeom>
        </p:spPr>
        <p:txBody>
          <a:bodyPr/>
          <a:lstStyle>
            <a:lvl1pPr defTabSz="2072588">
              <a:defRPr spc="-144" sz="7225"/>
            </a:lvl1pPr>
          </a:lstStyle>
          <a:p>
            <a:pPr/>
            <a:r>
              <a:t>Dolné Sasko a Brémy</a:t>
            </a:r>
          </a:p>
        </p:txBody>
      </p:sp>
      <p:sp>
        <p:nvSpPr>
          <p:cNvPr id="203" name="hl. mesto Hannover…"/>
          <p:cNvSpPr txBox="1"/>
          <p:nvPr>
            <p:ph type="body" sz="half" idx="1"/>
          </p:nvPr>
        </p:nvSpPr>
        <p:spPr>
          <a:xfrm>
            <a:off x="1206500" y="2733604"/>
            <a:ext cx="9779000" cy="10862422"/>
          </a:xfrm>
          <a:prstGeom prst="rect">
            <a:avLst/>
          </a:prstGeom>
        </p:spPr>
        <p:txBody>
          <a:bodyPr/>
          <a:lstStyle/>
          <a:p>
            <a:pPr marL="440055" indent="-440055" defTabSz="520065">
              <a:buSzPct val="123000"/>
              <a:buChar char="•"/>
              <a:defRPr sz="3465"/>
            </a:pPr>
            <a:r>
              <a:t>hl. mesto Hannover</a:t>
            </a:r>
          </a:p>
          <a:p>
            <a:pPr marL="440055" indent="-440055" defTabSz="520065">
              <a:buSzPct val="123000"/>
              <a:buChar char="•"/>
              <a:defRPr sz="3465"/>
            </a:pPr>
            <a:r>
              <a:t>druhá najväčšia spolková krajina </a:t>
            </a:r>
          </a:p>
          <a:p>
            <a:pPr marL="440055" indent="-440055" defTabSz="520065">
              <a:buSzPct val="123000"/>
              <a:buChar char="•"/>
              <a:defRPr sz="3465"/>
            </a:pPr>
            <a:r>
              <a:t>pobrežie Severného mora a jeho príliv a odliv v plytkom mori sú zapísané na zozname svetového dedičstva UNESCO </a:t>
            </a:r>
          </a:p>
          <a:p>
            <a:pPr marL="440055" indent="-440055" defTabSz="520065">
              <a:buSzPct val="123000"/>
              <a:buChar char="•"/>
              <a:defRPr sz="3465"/>
            </a:pPr>
            <a:r>
              <a:t>v južnej časti Dolného Saska sa dvíha pohorie Harz pretkané kilometrami trás pre peších, horské bicykle, zimných turistov i lyžiarov </a:t>
            </a:r>
          </a:p>
          <a:p>
            <a:pPr marL="440055" indent="-440055" defTabSz="520065">
              <a:buSzPct val="123000"/>
              <a:buChar char="•"/>
              <a:defRPr sz="3465"/>
            </a:pPr>
            <a:r>
              <a:t>vnútrozemie je vhodné pre rafting, kanoistiku, golf, jazdectvo či Nordic walking</a:t>
            </a:r>
          </a:p>
          <a:p>
            <a:pPr marL="440055" indent="-440055" defTabSz="520065">
              <a:buSzPct val="123000"/>
              <a:buChar char="•"/>
              <a:defRPr sz="3465"/>
            </a:pPr>
            <a:r>
              <a:t>na centrálnom námestí v Brémach stojí 600 rokov stará radnica, pred ktorou stojí socha rytiera Rolanda, strážca občianskych slobôd; na severe námestia uvidíte kostol Kirche Unser Lieben Frauen, ktorý je spolu s Katedrálou svätého Petra najdôležitejšou cirkevnou stavbou v Brémach</a:t>
            </a:r>
          </a:p>
        </p:txBody>
      </p:sp>
      <p:pic>
        <p:nvPicPr>
          <p:cNvPr id="204" name="IMG_0797.png" descr="IMG_079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104857" y="8933165"/>
            <a:ext cx="5340177" cy="3558728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pic>
        <p:nvPicPr>
          <p:cNvPr id="205" name="IMG_0798.jpeg" descr="IMG_0798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098507" y="5269854"/>
            <a:ext cx="5352877" cy="35572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06" name="IMG_0828.jpeg" descr="IMG_0828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564390" y="1583018"/>
            <a:ext cx="7773682" cy="10930964"/>
          </a:xfrm>
          <a:prstGeom prst="rect">
            <a:avLst/>
          </a:prstGeom>
          <a:ln w="12700">
            <a:miter lim="400000"/>
          </a:ln>
        </p:spPr>
      </p:pic>
      <p:pic>
        <p:nvPicPr>
          <p:cNvPr id="207" name="IMG_0827.jpeg" descr="IMG_0827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1098507" y="1609333"/>
            <a:ext cx="5352877" cy="35608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Brandenbursko a Berlín"/>
          <p:cNvSpPr txBox="1"/>
          <p:nvPr>
            <p:ph type="title"/>
          </p:nvPr>
        </p:nvSpPr>
        <p:spPr>
          <a:xfrm>
            <a:off x="1206500" y="1270000"/>
            <a:ext cx="9779000" cy="1181542"/>
          </a:xfrm>
          <a:prstGeom prst="rect">
            <a:avLst/>
          </a:prstGeom>
        </p:spPr>
        <p:txBody>
          <a:bodyPr/>
          <a:lstStyle>
            <a:lvl1pPr defTabSz="1999437">
              <a:defRPr spc="-139" sz="6969"/>
            </a:lvl1pPr>
          </a:lstStyle>
          <a:p>
            <a:pPr/>
            <a:r>
              <a:t>Brandenbursko a Berlín</a:t>
            </a:r>
          </a:p>
        </p:txBody>
      </p:sp>
      <p:sp>
        <p:nvSpPr>
          <p:cNvPr id="210" name="Berlín je mesto vo forme mestského štátu a hlavné mesto Nemecka…"/>
          <p:cNvSpPr txBox="1"/>
          <p:nvPr>
            <p:ph type="body" sz="half" idx="1"/>
          </p:nvPr>
        </p:nvSpPr>
        <p:spPr>
          <a:xfrm>
            <a:off x="1206500" y="2604226"/>
            <a:ext cx="9779000" cy="11221806"/>
          </a:xfrm>
          <a:prstGeom prst="rect">
            <a:avLst/>
          </a:prstGeom>
        </p:spPr>
        <p:txBody>
          <a:bodyPr/>
          <a:lstStyle/>
          <a:p>
            <a:pPr marL="635635" indent="-635635" defTabSz="751205">
              <a:buSzPct val="123000"/>
              <a:buChar char="•"/>
              <a:defRPr sz="5005"/>
            </a:pPr>
            <a:r>
              <a:t>Berlín je mesto vo forme mestského štátu a hlavné mesto Nemecka</a:t>
            </a:r>
          </a:p>
          <a:p>
            <a:pPr marL="635635" indent="-635635" defTabSz="751205">
              <a:buSzPct val="123000"/>
              <a:buChar char="•"/>
              <a:defRPr sz="5005"/>
            </a:pPr>
            <a:r>
              <a:t>je druhé najľudnatejšie mesto a ôsme čo sa týka mestského územia v rámci Európy</a:t>
            </a:r>
          </a:p>
          <a:p>
            <a:pPr marL="635635" indent="-635635" defTabSz="751205">
              <a:buSzPct val="123000"/>
              <a:buChar char="•"/>
              <a:defRPr sz="5005"/>
            </a:pPr>
            <a:r>
              <a:t>Branderbursko obklopuje Berlín</a:t>
            </a:r>
          </a:p>
          <a:p>
            <a:pPr marL="635635" indent="-635635" defTabSz="751205">
              <a:buSzPct val="123000"/>
              <a:buChar char="•"/>
              <a:defRPr sz="5005"/>
            </a:pPr>
            <a:r>
              <a:t>hl. mesto: Postupim</a:t>
            </a:r>
          </a:p>
          <a:p>
            <a:pPr marL="635635" indent="-635635" defTabSz="751205">
              <a:buSzPct val="123000"/>
              <a:buChar char="•"/>
              <a:defRPr sz="5005"/>
            </a:pPr>
            <a:r>
              <a:t>v meste Postupim je Palác Sanssouci, záhrady a rímske kúpele</a:t>
            </a:r>
          </a:p>
          <a:p>
            <a:pPr marL="635635" indent="-635635" defTabSz="751205">
              <a:buSzPct val="123000"/>
              <a:buChar char="•"/>
              <a:defRPr sz="5005"/>
            </a:pPr>
            <a:r>
              <a:t>v Branderbursku je viac ako 500 zámkov a pánskych sídiel</a:t>
            </a:r>
          </a:p>
        </p:txBody>
      </p:sp>
      <p:pic>
        <p:nvPicPr>
          <p:cNvPr id="211" name="IMG_0795.png" descr="IMG_079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244177" y="5016655"/>
            <a:ext cx="6137818" cy="368269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pic>
        <p:nvPicPr>
          <p:cNvPr id="212" name="IMG_0796.png" descr="IMG_079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868975" y="5018027"/>
            <a:ext cx="6133243" cy="3679946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pic>
        <p:nvPicPr>
          <p:cNvPr id="213" name="IMG_0822.jpeg" descr="IMG_0822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255323" y="523858"/>
            <a:ext cx="12762810" cy="4392534"/>
          </a:xfrm>
          <a:prstGeom prst="rect">
            <a:avLst/>
          </a:prstGeom>
          <a:ln w="12700">
            <a:miter lim="400000"/>
          </a:ln>
        </p:spPr>
      </p:pic>
      <p:pic>
        <p:nvPicPr>
          <p:cNvPr id="214" name="IMG_0823.jpeg" descr="IMG_0823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3583637" y="8985574"/>
            <a:ext cx="8106181" cy="43539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Šlezvicko-Holštajnsko a Hamburg"/>
          <p:cNvSpPr txBox="1"/>
          <p:nvPr>
            <p:ph type="title"/>
          </p:nvPr>
        </p:nvSpPr>
        <p:spPr>
          <a:xfrm>
            <a:off x="1373187" y="936625"/>
            <a:ext cx="9779001" cy="1555301"/>
          </a:xfrm>
          <a:prstGeom prst="rect">
            <a:avLst/>
          </a:prstGeom>
        </p:spPr>
        <p:txBody>
          <a:bodyPr/>
          <a:lstStyle>
            <a:lvl1pPr defTabSz="1511770">
              <a:defRPr spc="-105" sz="5270"/>
            </a:lvl1pPr>
          </a:lstStyle>
          <a:p>
            <a:pPr/>
            <a:r>
              <a:t>Šlezvicko-Holštajnsko a Hamburg</a:t>
            </a:r>
          </a:p>
        </p:txBody>
      </p:sp>
      <p:sp>
        <p:nvSpPr>
          <p:cNvPr id="217" name="na severe Nemecka…"/>
          <p:cNvSpPr txBox="1"/>
          <p:nvPr>
            <p:ph type="body" sz="half" idx="1"/>
          </p:nvPr>
        </p:nvSpPr>
        <p:spPr>
          <a:xfrm>
            <a:off x="1206180" y="2413807"/>
            <a:ext cx="8632196" cy="11032318"/>
          </a:xfrm>
          <a:prstGeom prst="rect">
            <a:avLst/>
          </a:prstGeom>
        </p:spPr>
        <p:txBody>
          <a:bodyPr/>
          <a:lstStyle/>
          <a:p>
            <a:pPr marL="461010" indent="-461010" defTabSz="544830">
              <a:buSzPct val="123000"/>
              <a:buChar char="•"/>
              <a:defRPr sz="3630"/>
            </a:pPr>
            <a:r>
              <a:t>na severe Nemecka </a:t>
            </a:r>
          </a:p>
          <a:p>
            <a:pPr marL="461010" indent="-461010" defTabSz="544830">
              <a:buSzPct val="123000"/>
              <a:buChar char="•"/>
              <a:defRPr sz="3630"/>
            </a:pPr>
            <a:r>
              <a:t>hl. mesto Kiel </a:t>
            </a:r>
          </a:p>
          <a:p>
            <a:pPr marL="461010" indent="-461010" defTabSz="544830">
              <a:buSzPct val="123000"/>
              <a:buChar char="•"/>
              <a:defRPr sz="3630"/>
            </a:pPr>
            <a:r>
              <a:t>stredoveké centrum prístavného mesto Lübeck je od roku 1987 zapísané na zozname Svetového kultúrneho dedičstva UNESCO </a:t>
            </a:r>
          </a:p>
          <a:p>
            <a:pPr marL="461010" indent="-461010" defTabSz="544830">
              <a:buSzPct val="123000"/>
              <a:buChar char="•"/>
              <a:defRPr sz="3630"/>
            </a:pPr>
            <a:r>
              <a:t>Holštýnska brána je najznámejšia a rovnako najvýznamnejšia zachovaná mestská brána neskorého stredoveku v Nemecku, v ktorej vnútri sídli múzeum dejín mesta</a:t>
            </a:r>
          </a:p>
          <a:p>
            <a:pPr marL="461010" indent="-461010" defTabSz="544830">
              <a:buSzPct val="123000"/>
              <a:buChar char="•"/>
              <a:defRPr sz="3630"/>
            </a:pPr>
            <a:r>
              <a:t>v meste sa trikrát do roka po dobu 2 mesiacov organizuje HAMBURG DOM - veľký jarmok, kde nájdete desiatky najlepších kolotočov, pochutnáte si na miestnych špecialitách alebo si užijete bohatý program, ktorý pripravujú hlavne počas víkendov</a:t>
            </a:r>
          </a:p>
        </p:txBody>
      </p:sp>
      <p:pic>
        <p:nvPicPr>
          <p:cNvPr id="218" name="IMG_0793.png" descr="IMG_079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883570" y="4464695"/>
            <a:ext cx="4191380" cy="2792507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IMG_0794.png" descr="IMG_0794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885490" y="1485529"/>
            <a:ext cx="4187540" cy="2512525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IMG_0804.jpeg" descr="IMG_0804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8482005" y="7726586"/>
            <a:ext cx="5115119" cy="5115119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IMG_0803.jpeg" descr="IMG_0803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700324" y="7723843"/>
            <a:ext cx="7685537" cy="512060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MG_0802.jpeg" descr="IMG_0802.jpe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4262033" y="1298318"/>
            <a:ext cx="9341014" cy="62065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Meklenbursko-Predpomoransko"/>
          <p:cNvSpPr txBox="1"/>
          <p:nvPr>
            <p:ph type="title"/>
          </p:nvPr>
        </p:nvSpPr>
        <p:spPr>
          <a:xfrm>
            <a:off x="1206500" y="1270000"/>
            <a:ext cx="9779000" cy="1972185"/>
          </a:xfrm>
          <a:prstGeom prst="rect">
            <a:avLst/>
          </a:prstGeom>
        </p:spPr>
        <p:txBody>
          <a:bodyPr/>
          <a:lstStyle>
            <a:lvl1pPr defTabSz="1926287">
              <a:defRPr spc="-134" sz="6715"/>
            </a:lvl1pPr>
          </a:lstStyle>
          <a:p>
            <a:pPr/>
            <a:r>
              <a:t>Meklenbursko-Predpomoransko</a:t>
            </a:r>
          </a:p>
        </p:txBody>
      </p:sp>
      <p:sp>
        <p:nvSpPr>
          <p:cNvPr id="225" name="na severovýchode Nemecka pri pobreží Baltského mora…"/>
          <p:cNvSpPr txBox="1"/>
          <p:nvPr>
            <p:ph type="body" sz="half" idx="1"/>
          </p:nvPr>
        </p:nvSpPr>
        <p:spPr>
          <a:xfrm>
            <a:off x="1206500" y="3265491"/>
            <a:ext cx="9779000" cy="9180509"/>
          </a:xfrm>
          <a:prstGeom prst="rect">
            <a:avLst/>
          </a:prstGeom>
        </p:spPr>
        <p:txBody>
          <a:bodyPr/>
          <a:lstStyle/>
          <a:p>
            <a:pPr marL="572769" indent="-572769" defTabSz="676909">
              <a:buSzPct val="123000"/>
              <a:buChar char="•"/>
              <a:defRPr sz="4510"/>
            </a:pPr>
            <a:r>
              <a:t>na severovýchode Nemecka pri pobreží Baltského mora</a:t>
            </a:r>
          </a:p>
          <a:p>
            <a:pPr marL="572769" indent="-572769" defTabSz="676909">
              <a:buSzPct val="123000"/>
              <a:buChar char="•"/>
              <a:defRPr sz="4510"/>
            </a:pPr>
            <a:r>
              <a:t>hlavné mesto je Schwerin, so zámkom prezývaným Neuschwanstein severu</a:t>
            </a:r>
          </a:p>
          <a:p>
            <a:pPr marL="572769" indent="-572769" defTabSz="676909">
              <a:buSzPct val="123000"/>
              <a:buChar char="•"/>
              <a:defRPr sz="4510"/>
            </a:pPr>
            <a:r>
              <a:t>územie pokrýva Severonemecká nížina</a:t>
            </a:r>
          </a:p>
          <a:p>
            <a:pPr marL="572769" indent="-572769" defTabSz="676909">
              <a:buSzPct val="123000"/>
              <a:buChar char="•"/>
              <a:defRPr sz="4510"/>
            </a:pPr>
            <a:r>
              <a:t>nádherná priroda </a:t>
            </a:r>
          </a:p>
          <a:p>
            <a:pPr marL="572769" indent="-572769" defTabSz="676909">
              <a:buSzPct val="123000"/>
              <a:buChar char="•"/>
              <a:defRPr sz="4510"/>
            </a:pPr>
            <a:r>
              <a:t>3 národne parky, v jednom z nich sa nachádza najväčšie jazero Müritz</a:t>
            </a:r>
          </a:p>
          <a:p>
            <a:pPr marL="572769" indent="-572769" defTabSz="676909">
              <a:buSzPct val="123000"/>
              <a:buChar char="•"/>
              <a:defRPr sz="4510"/>
            </a:pPr>
            <a:r>
              <a:t>Stralsund: gotická tehlová architektúra, Rostok</a:t>
            </a:r>
          </a:p>
        </p:txBody>
      </p:sp>
      <p:pic>
        <p:nvPicPr>
          <p:cNvPr id="226" name="IMG_0792.jpeg" descr="IMG_0792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070924" y="9283001"/>
            <a:ext cx="6402534" cy="384679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pic>
        <p:nvPicPr>
          <p:cNvPr id="227" name="IMG_0825.jpeg" descr="IMG_0825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661289" y="9285695"/>
            <a:ext cx="5760303" cy="3841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28" name="IMG_0824.jpeg" descr="IMG_0824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582984" y="543140"/>
            <a:ext cx="11353064" cy="84942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3_DynamicLight">
  <a:themeElements>
    <a:clrScheme name="33_DynamicLight">
      <a:dk1>
        <a:srgbClr val="5E5E5E"/>
      </a:dk1>
      <a:lt1>
        <a:srgbClr val="005E00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3_DynamicLight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3_Dynamic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3_DynamicLight">
  <a:themeElements>
    <a:clrScheme name="33_DynamicLight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3_DynamicLight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3_Dynamic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