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58" r:id="rId6"/>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0D2E306-4BEF-CF5F-0E2B-8E489B685D54}"/>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6F99F89A-ABB9-21B7-97D9-1B3A626F0A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422B08D9-546A-9EAB-950A-F0F172624617}"/>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5" name="Zástupný objekt pre pätu 4">
            <a:extLst>
              <a:ext uri="{FF2B5EF4-FFF2-40B4-BE49-F238E27FC236}">
                <a16:creationId xmlns:a16="http://schemas.microsoft.com/office/drawing/2014/main" id="{D7284FF9-F989-F107-BEB3-EF8EC18DDA9F}"/>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77BA22DC-C59D-0418-AAAE-12308DBD9097}"/>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128028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B3E5E0-70BA-776D-3730-1BF34B7C0FFB}"/>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B7CEF044-F906-D124-9DBA-A0B0437FF6B7}"/>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B0253235-F037-B982-8EF0-09F95EDCA46E}"/>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5" name="Zástupný objekt pre pätu 4">
            <a:extLst>
              <a:ext uri="{FF2B5EF4-FFF2-40B4-BE49-F238E27FC236}">
                <a16:creationId xmlns:a16="http://schemas.microsoft.com/office/drawing/2014/main" id="{40FC17EE-06BB-507E-0F83-A56AB165610C}"/>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78969BB0-7B07-8BA9-D638-600DBD9974B8}"/>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2868665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D61091F-D4FB-A77D-0933-4D1930BA4970}"/>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02D53A1F-31E8-88A0-3117-40B18CF23A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9A283987-70DD-04DA-A55E-A21565395E51}"/>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5" name="Zástupný objekt pre pätu 4">
            <a:extLst>
              <a:ext uri="{FF2B5EF4-FFF2-40B4-BE49-F238E27FC236}">
                <a16:creationId xmlns:a16="http://schemas.microsoft.com/office/drawing/2014/main" id="{D5866020-15AB-1304-6A87-B1ED7AAF21B1}"/>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A7F525E0-5657-403A-0D6B-42D8FF58C7F9}"/>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167923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790247-8B7D-17AB-52F2-4B96891F4E71}"/>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4AF3ECB8-A04E-82DA-046B-60F08CE29F5F}"/>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0AFCBB68-D436-BB4D-77FD-4F0881D75ED9}"/>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5E2C6868-1FAD-2A60-B814-91F9F522EECB}"/>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6" name="Zástupný objekt pre pätu 5">
            <a:extLst>
              <a:ext uri="{FF2B5EF4-FFF2-40B4-BE49-F238E27FC236}">
                <a16:creationId xmlns:a16="http://schemas.microsoft.com/office/drawing/2014/main" id="{F8F9A2F4-134E-1CB4-5EB7-FA22DA8D0E69}"/>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ACED4830-8AED-4C62-81EE-6134E86024AE}"/>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3528823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077A3E-18F5-8462-97FE-E046F0B028DF}"/>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FC98394F-F03C-D500-4977-4DF47270D0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2B9A8ACD-6F49-7C8C-4279-A4C40CFC94AB}"/>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18131A0F-01D0-1FDD-D0C3-6EF5A95944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B899DB7C-09F0-BAA6-A891-7CE2C05B83A8}"/>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C957F504-0725-013F-1A43-BB636A7EFC8B}"/>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8" name="Zástupný objekt pre pätu 7">
            <a:extLst>
              <a:ext uri="{FF2B5EF4-FFF2-40B4-BE49-F238E27FC236}">
                <a16:creationId xmlns:a16="http://schemas.microsoft.com/office/drawing/2014/main" id="{E743F285-91EC-36DA-E1F0-23279A913584}"/>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AE6EB9D7-3A35-7D01-8E9D-03C98C851A1C}"/>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3506927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C64D31-2C79-C8F2-C32A-7E528438F6E6}"/>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77CA838E-BF34-EB8F-AEF6-8B3C86CFB050}"/>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4" name="Zástupný objekt pre pätu 3">
            <a:extLst>
              <a:ext uri="{FF2B5EF4-FFF2-40B4-BE49-F238E27FC236}">
                <a16:creationId xmlns:a16="http://schemas.microsoft.com/office/drawing/2014/main" id="{3F1A8328-BB6A-EDD6-C4D6-F188AF314EED}"/>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1ADE2AF9-620F-3687-E661-6821A8A7D152}"/>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2179499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1CDF3E26-3382-5004-DE8D-49F033352D9B}"/>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3" name="Zástupný objekt pre pätu 2">
            <a:extLst>
              <a:ext uri="{FF2B5EF4-FFF2-40B4-BE49-F238E27FC236}">
                <a16:creationId xmlns:a16="http://schemas.microsoft.com/office/drawing/2014/main" id="{B03A3B95-B721-5B8F-ED3C-58E0CBFE0CD3}"/>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7F4A2598-2B95-31D4-6631-E29F40B13685}"/>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521225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2D98F8-3379-7E22-02CD-066B9AEA8CEB}"/>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717C535A-53DD-9179-D243-8AF863CDC1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167704A4-1B75-513C-56DC-826473C224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08C43B4B-0F25-26B6-75DA-A1D035F7E33D}"/>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6" name="Zástupný objekt pre pätu 5">
            <a:extLst>
              <a:ext uri="{FF2B5EF4-FFF2-40B4-BE49-F238E27FC236}">
                <a16:creationId xmlns:a16="http://schemas.microsoft.com/office/drawing/2014/main" id="{2CB2D3A5-7405-4FD5-F73C-7034631644AD}"/>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7FB91103-7680-3524-0011-30C1E8B65466}"/>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130411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EA9DEFE-E509-87A5-F914-43F3E95A1182}"/>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44CB2F58-429B-5171-52D1-BE021E5340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BFD1C525-EF61-0473-D4F6-B50CF08EB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407A0C15-5E60-3F94-D754-BA2D9000DDD0}"/>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6" name="Zástupný objekt pre pätu 5">
            <a:extLst>
              <a:ext uri="{FF2B5EF4-FFF2-40B4-BE49-F238E27FC236}">
                <a16:creationId xmlns:a16="http://schemas.microsoft.com/office/drawing/2014/main" id="{07E7FD02-521C-55B4-9B21-67497996134B}"/>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16D06901-2845-1FEA-344C-8D3013D5F7D7}"/>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1264063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42AB42-F20E-05BD-EB15-9C2F56E3A1BD}"/>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D421FAC6-28E9-C231-B0CB-4576DBCFECF4}"/>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E7FA27F7-254E-8EDD-4DBB-3D8C5CDEC3D8}"/>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5" name="Zástupný objekt pre pätu 4">
            <a:extLst>
              <a:ext uri="{FF2B5EF4-FFF2-40B4-BE49-F238E27FC236}">
                <a16:creationId xmlns:a16="http://schemas.microsoft.com/office/drawing/2014/main" id="{B53C956F-2E99-C7C5-D056-4B911FD858EA}"/>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44B3C291-B4CB-4297-AE17-84EDDD67F58E}"/>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3635558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9F3FD51C-E14F-23BD-0AAD-4E764EE29705}"/>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8ABBBC5A-A88F-BDA7-E314-601FC5738E6C}"/>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9EB23EC6-9321-9108-1104-D5D64FCE7CBE}"/>
              </a:ext>
            </a:extLst>
          </p:cNvPr>
          <p:cNvSpPr>
            <a:spLocks noGrp="1"/>
          </p:cNvSpPr>
          <p:nvPr>
            <p:ph type="dt" sz="half" idx="10"/>
          </p:nvPr>
        </p:nvSpPr>
        <p:spPr/>
        <p:txBody>
          <a:bodyPr/>
          <a:lstStyle/>
          <a:p>
            <a:fld id="{F61DF5D7-2A66-4894-A858-BAF41084035C}" type="datetimeFigureOut">
              <a:rPr lang="sk-SK" smtClean="0"/>
              <a:t>2. 5. 2023</a:t>
            </a:fld>
            <a:endParaRPr lang="sk-SK"/>
          </a:p>
        </p:txBody>
      </p:sp>
      <p:sp>
        <p:nvSpPr>
          <p:cNvPr id="5" name="Zástupný objekt pre pätu 4">
            <a:extLst>
              <a:ext uri="{FF2B5EF4-FFF2-40B4-BE49-F238E27FC236}">
                <a16:creationId xmlns:a16="http://schemas.microsoft.com/office/drawing/2014/main" id="{E73C350D-810E-B137-EE38-5C6C5BAD2FB2}"/>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1D07A26D-12B9-CDEF-2F50-CB029BF7C4F9}"/>
              </a:ext>
            </a:extLst>
          </p:cNvPr>
          <p:cNvSpPr>
            <a:spLocks noGrp="1"/>
          </p:cNvSpPr>
          <p:nvPr>
            <p:ph type="sldNum" sz="quarter" idx="12"/>
          </p:nvPr>
        </p:nvSpPr>
        <p:spPr/>
        <p:txBody>
          <a:bodyPr/>
          <a:lstStyle/>
          <a:p>
            <a:fld id="{0CF7A511-CCCC-42B2-B5DC-E004728E82AA}" type="slidenum">
              <a:rPr lang="sk-SK" smtClean="0"/>
              <a:t>‹#›</a:t>
            </a:fld>
            <a:endParaRPr lang="sk-SK"/>
          </a:p>
        </p:txBody>
      </p:sp>
    </p:spTree>
    <p:extLst>
      <p:ext uri="{BB962C8B-B14F-4D97-AF65-F5344CB8AC3E}">
        <p14:creationId xmlns:p14="http://schemas.microsoft.com/office/powerpoint/2010/main" val="220842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F16BA44B-D459-D0C3-24F2-7B6177915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66A585C1-1745-08E9-6EA5-E422FEEFAB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8A42B5DE-AD1A-9BFC-B100-247857F104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1DF5D7-2A66-4894-A858-BAF41084035C}" type="datetimeFigureOut">
              <a:rPr lang="sk-SK" smtClean="0"/>
              <a:t>2. 5. 2023</a:t>
            </a:fld>
            <a:endParaRPr lang="sk-SK"/>
          </a:p>
        </p:txBody>
      </p:sp>
      <p:sp>
        <p:nvSpPr>
          <p:cNvPr id="5" name="Zástupný objekt pre pätu 4">
            <a:extLst>
              <a:ext uri="{FF2B5EF4-FFF2-40B4-BE49-F238E27FC236}">
                <a16:creationId xmlns:a16="http://schemas.microsoft.com/office/drawing/2014/main" id="{59968F95-C241-D02D-71E0-77BA44A7CD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9E9604B6-EC11-838D-CA48-BC37CCAF5C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F7A511-CCCC-42B2-B5DC-E004728E82AA}" type="slidenum">
              <a:rPr lang="sk-SK" smtClean="0"/>
              <a:t>‹#›</a:t>
            </a:fld>
            <a:endParaRPr lang="sk-SK"/>
          </a:p>
        </p:txBody>
      </p:sp>
    </p:spTree>
    <p:extLst>
      <p:ext uri="{BB962C8B-B14F-4D97-AF65-F5344CB8AC3E}">
        <p14:creationId xmlns:p14="http://schemas.microsoft.com/office/powerpoint/2010/main" val="3658061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6" name="Rectangle 4102">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416270E5-6EBA-9342-4515-B994E0FD08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17"/>
          <a:stretch/>
        </p:blipFill>
        <p:spPr bwMode="auto">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BB7F52F8-2863-A830-8245-3A7E91A0530A}"/>
              </a:ext>
            </a:extLst>
          </p:cNvPr>
          <p:cNvSpPr>
            <a:spLocks noGrp="1"/>
          </p:cNvSpPr>
          <p:nvPr>
            <p:ph type="ctrTitle"/>
          </p:nvPr>
        </p:nvSpPr>
        <p:spPr>
          <a:xfrm>
            <a:off x="599818" y="5234320"/>
            <a:ext cx="6931319" cy="752217"/>
          </a:xfrm>
        </p:spPr>
        <p:txBody>
          <a:bodyPr anchor="b">
            <a:normAutofit/>
          </a:bodyPr>
          <a:lstStyle/>
          <a:p>
            <a:pPr algn="l"/>
            <a:r>
              <a:rPr lang="en-US" sz="3600">
                <a:solidFill>
                  <a:schemeClr val="tx1">
                    <a:lumMod val="85000"/>
                    <a:lumOff val="15000"/>
                  </a:schemeClr>
                </a:solidFill>
              </a:rPr>
              <a:t>Modern history of Odense</a:t>
            </a:r>
            <a:endParaRPr lang="sk-SK" sz="3600">
              <a:solidFill>
                <a:schemeClr val="tx1">
                  <a:lumMod val="85000"/>
                  <a:lumOff val="15000"/>
                </a:schemeClr>
              </a:solidFill>
            </a:endParaRPr>
          </a:p>
        </p:txBody>
      </p:sp>
      <p:sp>
        <p:nvSpPr>
          <p:cNvPr id="3" name="Podnadpis 2">
            <a:extLst>
              <a:ext uri="{FF2B5EF4-FFF2-40B4-BE49-F238E27FC236}">
                <a16:creationId xmlns:a16="http://schemas.microsoft.com/office/drawing/2014/main" id="{99FB2CE2-A825-918D-ADE6-90DE6DCBF06F}"/>
              </a:ext>
            </a:extLst>
          </p:cNvPr>
          <p:cNvSpPr>
            <a:spLocks noGrp="1"/>
          </p:cNvSpPr>
          <p:nvPr>
            <p:ph type="subTitle" idx="1"/>
          </p:nvPr>
        </p:nvSpPr>
        <p:spPr>
          <a:xfrm>
            <a:off x="599819" y="6059086"/>
            <a:ext cx="6931319" cy="349725"/>
          </a:xfrm>
        </p:spPr>
        <p:txBody>
          <a:bodyPr anchor="t">
            <a:normAutofit/>
          </a:bodyPr>
          <a:lstStyle/>
          <a:p>
            <a:pPr algn="l"/>
            <a:endParaRPr lang="sk-SK" sz="1600">
              <a:solidFill>
                <a:schemeClr val="tx1">
                  <a:lumMod val="85000"/>
                  <a:lumOff val="15000"/>
                </a:schemeClr>
              </a:solidFill>
            </a:endParaRPr>
          </a:p>
        </p:txBody>
      </p:sp>
    </p:spTree>
    <p:extLst>
      <p:ext uri="{BB962C8B-B14F-4D97-AF65-F5344CB8AC3E}">
        <p14:creationId xmlns:p14="http://schemas.microsoft.com/office/powerpoint/2010/main" val="248336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189B3981-4AAF-BDFD-8EE6-526738542836}"/>
              </a:ext>
            </a:extLst>
          </p:cNvPr>
          <p:cNvSpPr>
            <a:spLocks noGrp="1"/>
          </p:cNvSpPr>
          <p:nvPr>
            <p:ph type="title"/>
          </p:nvPr>
        </p:nvSpPr>
        <p:spPr>
          <a:xfrm>
            <a:off x="572493" y="238539"/>
            <a:ext cx="11047013" cy="1434415"/>
          </a:xfrm>
        </p:spPr>
        <p:txBody>
          <a:bodyPr anchor="b">
            <a:normAutofit/>
          </a:bodyPr>
          <a:lstStyle/>
          <a:p>
            <a:r>
              <a:rPr lang="en-US" sz="5400"/>
              <a:t>Some facts</a:t>
            </a:r>
            <a:endParaRPr lang="sk-SK" sz="5400"/>
          </a:p>
        </p:txBody>
      </p:sp>
      <p:sp>
        <p:nvSpPr>
          <p:cNvPr id="5129"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56E3BB98-13F1-3B30-9DC0-C729C5CB48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726" r="19436"/>
          <a:stretch/>
        </p:blipFill>
        <p:spPr bwMode="auto">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Zástupný objekt pre obsah 2">
            <a:extLst>
              <a:ext uri="{FF2B5EF4-FFF2-40B4-BE49-F238E27FC236}">
                <a16:creationId xmlns:a16="http://schemas.microsoft.com/office/drawing/2014/main" id="{51FA4708-7820-382D-5390-0DAF2CDB975B}"/>
              </a:ext>
            </a:extLst>
          </p:cNvPr>
          <p:cNvSpPr>
            <a:spLocks noGrp="1"/>
          </p:cNvSpPr>
          <p:nvPr>
            <p:ph idx="1"/>
          </p:nvPr>
        </p:nvSpPr>
        <p:spPr>
          <a:xfrm>
            <a:off x="4905955" y="2071316"/>
            <a:ext cx="6713552" cy="4114800"/>
          </a:xfrm>
        </p:spPr>
        <p:txBody>
          <a:bodyPr anchor="t">
            <a:normAutofit/>
          </a:bodyPr>
          <a:lstStyle/>
          <a:p>
            <a:r>
              <a:rPr lang="en-US" sz="2000" b="0" i="0">
                <a:effectLst/>
                <a:latin typeface="Arial" panose="020B0604020202020204" pitchFamily="34" charset="0"/>
              </a:rPr>
              <a:t>Odense has a long history as a city. The city played a central role in the Middle Ages and Renaissance Denmark and became the birthplace of Denmark's world-famous author Hans Christian Andersen in 1805.</a:t>
            </a:r>
          </a:p>
          <a:p>
            <a:r>
              <a:rPr lang="en-US" sz="2000" b="0" i="0">
                <a:effectLst/>
                <a:latin typeface="Verdana" panose="020B0604030504040204" pitchFamily="34" charset="0"/>
              </a:rPr>
              <a:t>As Odense grew, it became a major destination for merchants. This was aided in the 1800s when a canal was built connecting Odense to the sea.</a:t>
            </a:r>
          </a:p>
          <a:p>
            <a:r>
              <a:rPr lang="en-US" sz="2000" b="0" i="0">
                <a:effectLst/>
                <a:latin typeface="Verdana" panose="020B0604030504040204" pitchFamily="34" charset="0"/>
              </a:rPr>
              <a:t> This saw the town expand outwards, remove the old gates and walls and really set itself up as an industrial power, second only to Copenhagen in terms of its influence in Scandinavia.</a:t>
            </a:r>
            <a:endParaRPr lang="sk-SK" sz="2000"/>
          </a:p>
        </p:txBody>
      </p:sp>
    </p:spTree>
    <p:extLst>
      <p:ext uri="{BB962C8B-B14F-4D97-AF65-F5344CB8AC3E}">
        <p14:creationId xmlns:p14="http://schemas.microsoft.com/office/powerpoint/2010/main" val="1406792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1E894BD-8E5E-853A-CA69-87B02B3B9326}"/>
              </a:ext>
            </a:extLst>
          </p:cNvPr>
          <p:cNvSpPr>
            <a:spLocks noGrp="1"/>
          </p:cNvSpPr>
          <p:nvPr>
            <p:ph type="title"/>
          </p:nvPr>
        </p:nvSpPr>
        <p:spPr>
          <a:xfrm>
            <a:off x="572493" y="238539"/>
            <a:ext cx="11018520" cy="1434415"/>
          </a:xfrm>
        </p:spPr>
        <p:txBody>
          <a:bodyPr anchor="b">
            <a:normAutofit/>
          </a:bodyPr>
          <a:lstStyle/>
          <a:p>
            <a:r>
              <a:rPr lang="en-US" sz="5400"/>
              <a:t>1800’s and early 20</a:t>
            </a:r>
            <a:r>
              <a:rPr lang="en-US" sz="5400" baseline="30000"/>
              <a:t>th</a:t>
            </a:r>
            <a:r>
              <a:rPr lang="en-US" sz="5400"/>
              <a:t> century </a:t>
            </a:r>
            <a:endParaRPr lang="sk-SK" sz="5400"/>
          </a:p>
        </p:txBody>
      </p:sp>
      <p:sp>
        <p:nvSpPr>
          <p:cNvPr id="3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jekt pre obsah 2">
            <a:extLst>
              <a:ext uri="{FF2B5EF4-FFF2-40B4-BE49-F238E27FC236}">
                <a16:creationId xmlns:a16="http://schemas.microsoft.com/office/drawing/2014/main" id="{16EC7091-F17F-F21D-A0F5-93456415FED8}"/>
              </a:ext>
            </a:extLst>
          </p:cNvPr>
          <p:cNvSpPr>
            <a:spLocks noGrp="1"/>
          </p:cNvSpPr>
          <p:nvPr>
            <p:ph idx="1"/>
          </p:nvPr>
        </p:nvSpPr>
        <p:spPr>
          <a:xfrm>
            <a:off x="572493" y="2071316"/>
            <a:ext cx="6713552" cy="4119172"/>
          </a:xfrm>
        </p:spPr>
        <p:txBody>
          <a:bodyPr anchor="t">
            <a:normAutofit/>
          </a:bodyPr>
          <a:lstStyle/>
          <a:p>
            <a:r>
              <a:rPr lang="en-US" sz="2200" b="0" i="0">
                <a:effectLst/>
                <a:latin typeface="Arial" panose="020B0604020202020204" pitchFamily="34" charset="0"/>
              </a:rPr>
              <a:t>From the 1840s, the city enjoyed a period of rapid expansion beyond its traditional boundaries, becoming Denmark's second largest city. </a:t>
            </a:r>
          </a:p>
          <a:p>
            <a:r>
              <a:rPr lang="en-US" sz="2200" b="0" i="0">
                <a:effectLst/>
                <a:latin typeface="Arial" panose="020B0604020202020204" pitchFamily="34" charset="0"/>
              </a:rPr>
              <a:t>The city gates were demolished in 1851 and soon afterwards development extended to the area south of the river. </a:t>
            </a:r>
          </a:p>
          <a:p>
            <a:r>
              <a:rPr lang="en-US" sz="2200" b="0" i="0">
                <a:effectLst/>
                <a:latin typeface="Arial" panose="020B0604020202020204" pitchFamily="34" charset="0"/>
              </a:rPr>
              <a:t>Glove production, which had begun in the 18th century, developed into one of the most important industries while the harbour facilities were further expanded.</a:t>
            </a:r>
          </a:p>
          <a:p>
            <a:r>
              <a:rPr lang="en-US" sz="2200">
                <a:latin typeface="Arial" panose="020B0604020202020204" pitchFamily="34" charset="0"/>
              </a:rPr>
              <a:t>T</a:t>
            </a:r>
            <a:r>
              <a:rPr lang="en-US" sz="2200" b="0" i="0">
                <a:effectLst/>
                <a:latin typeface="Arial" panose="020B0604020202020204" pitchFamily="34" charset="0"/>
              </a:rPr>
              <a:t>he population of the city began to grow markedly; by 1900 it had 35,000 inhabitants.</a:t>
            </a:r>
            <a:endParaRPr lang="sk-SK" sz="2200"/>
          </a:p>
        </p:txBody>
      </p:sp>
      <p:pic>
        <p:nvPicPr>
          <p:cNvPr id="3074" name="Picture 2">
            <a:extLst>
              <a:ext uri="{FF2B5EF4-FFF2-40B4-BE49-F238E27FC236}">
                <a16:creationId xmlns:a16="http://schemas.microsoft.com/office/drawing/2014/main" id="{B4E864B4-E4AB-B287-DA0E-883578F73C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65" r="8580" b="-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249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684994A-5550-68FB-5284-E04F932D08C7}"/>
              </a:ext>
            </a:extLst>
          </p:cNvPr>
          <p:cNvSpPr>
            <a:spLocks noGrp="1"/>
          </p:cNvSpPr>
          <p:nvPr>
            <p:ph type="title"/>
          </p:nvPr>
        </p:nvSpPr>
        <p:spPr>
          <a:xfrm>
            <a:off x="572493" y="238539"/>
            <a:ext cx="11018520" cy="1434415"/>
          </a:xfrm>
        </p:spPr>
        <p:txBody>
          <a:bodyPr anchor="b">
            <a:normAutofit/>
          </a:bodyPr>
          <a:lstStyle/>
          <a:p>
            <a:r>
              <a:rPr lang="en-US" sz="5400"/>
              <a:t>1940 - 2000</a:t>
            </a:r>
            <a:endParaRPr lang="sk-SK" sz="5400"/>
          </a:p>
        </p:txBody>
      </p:sp>
      <p:sp>
        <p:nvSpPr>
          <p:cNvPr id="103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jekt pre obsah 2">
            <a:extLst>
              <a:ext uri="{FF2B5EF4-FFF2-40B4-BE49-F238E27FC236}">
                <a16:creationId xmlns:a16="http://schemas.microsoft.com/office/drawing/2014/main" id="{7A8F177A-B8FE-AA61-631A-4D91D4DFEC7F}"/>
              </a:ext>
            </a:extLst>
          </p:cNvPr>
          <p:cNvSpPr>
            <a:spLocks noGrp="1"/>
          </p:cNvSpPr>
          <p:nvPr>
            <p:ph idx="1"/>
          </p:nvPr>
        </p:nvSpPr>
        <p:spPr>
          <a:xfrm>
            <a:off x="572493" y="2071316"/>
            <a:ext cx="6713552" cy="4119172"/>
          </a:xfrm>
        </p:spPr>
        <p:txBody>
          <a:bodyPr anchor="t">
            <a:normAutofit/>
          </a:bodyPr>
          <a:lstStyle/>
          <a:p>
            <a:r>
              <a:rPr lang="en-US" sz="2000" b="0" i="0">
                <a:effectLst/>
                <a:latin typeface="Arial" panose="020B0604020202020204" pitchFamily="34" charset="0"/>
              </a:rPr>
              <a:t>Odense's most famous landmark was </a:t>
            </a:r>
            <a:r>
              <a:rPr lang="en-US" sz="2000" i="0" strike="noStrike">
                <a:effectLst/>
                <a:latin typeface="Arial" panose="020B0604020202020204" pitchFamily="34" charset="0"/>
              </a:rPr>
              <a:t>Odinstårnet</a:t>
            </a:r>
            <a:r>
              <a:rPr lang="en-US" sz="2000" b="0" i="0">
                <a:effectLst/>
                <a:latin typeface="Arial" panose="020B0604020202020204" pitchFamily="34" charset="0"/>
              </a:rPr>
              <a:t> (</a:t>
            </a:r>
            <a:r>
              <a:rPr lang="en-US" sz="2000" b="0" i="1">
                <a:effectLst/>
                <a:latin typeface="Arial" panose="020B0604020202020204" pitchFamily="34" charset="0"/>
              </a:rPr>
              <a:t>The Odin Tower</a:t>
            </a:r>
            <a:r>
              <a:rPr lang="en-US" sz="2000" b="0" i="0">
                <a:effectLst/>
                <a:latin typeface="Arial" panose="020B0604020202020204" pitchFamily="34" charset="0"/>
              </a:rPr>
              <a:t>) constructed in 1935, as the second-tallest tower in Europe, only surpassed by the </a:t>
            </a:r>
            <a:r>
              <a:rPr lang="en-US" sz="2000" b="0" i="0" u="none" strike="noStrike">
                <a:effectLst/>
                <a:latin typeface="Arial" panose="020B0604020202020204" pitchFamily="34" charset="0"/>
              </a:rPr>
              <a:t>Eiffel Tower</a:t>
            </a:r>
            <a:r>
              <a:rPr lang="en-US" sz="2000" b="0" i="0">
                <a:effectLst/>
                <a:latin typeface="Arial" panose="020B0604020202020204" pitchFamily="34" charset="0"/>
              </a:rPr>
              <a:t> with its 177 meters. </a:t>
            </a:r>
          </a:p>
          <a:p>
            <a:r>
              <a:rPr lang="en-US" sz="2000" b="0" i="1">
                <a:effectLst/>
                <a:latin typeface="Arial" panose="020B0604020202020204" pitchFamily="34" charset="0"/>
              </a:rPr>
              <a:t>Odinstårnet</a:t>
            </a:r>
            <a:r>
              <a:rPr lang="en-US" sz="2000" b="0" i="0">
                <a:effectLst/>
                <a:latin typeface="Arial" panose="020B0604020202020204" pitchFamily="34" charset="0"/>
              </a:rPr>
              <a:t> was blown up by a Danish Nazi group in 1944 and has never been rebuilt. </a:t>
            </a:r>
          </a:p>
          <a:p>
            <a:r>
              <a:rPr lang="en-US" sz="2000" b="0" i="0">
                <a:effectLst/>
                <a:latin typeface="Arial" panose="020B0604020202020204" pitchFamily="34" charset="0"/>
              </a:rPr>
              <a:t>However, a miniature model now stands in </a:t>
            </a:r>
            <a:r>
              <a:rPr lang="en-US" sz="2000" b="0" i="0" u="none" strike="noStrike">
                <a:effectLst/>
                <a:latin typeface="Arial" panose="020B0604020202020204" pitchFamily="34" charset="0"/>
              </a:rPr>
              <a:t>Odinsparken</a:t>
            </a:r>
            <a:r>
              <a:rPr lang="en-US" sz="2000" b="0" i="0">
                <a:effectLst/>
                <a:latin typeface="Arial" panose="020B0604020202020204" pitchFamily="34" charset="0"/>
              </a:rPr>
              <a:t> in the area where the original was located.</a:t>
            </a:r>
          </a:p>
          <a:p>
            <a:r>
              <a:rPr lang="en-US" sz="2000" b="0" i="0">
                <a:effectLst/>
                <a:latin typeface="Arial" panose="020B0604020202020204" pitchFamily="34" charset="0"/>
              </a:rPr>
              <a:t>Until the beginning of the Danish industrial revolution, Odense was also the second-largest city in modern Denmark, but has in recent times been overtaken by Aarhus.</a:t>
            </a:r>
            <a:endParaRPr lang="sk-SK" sz="2000"/>
          </a:p>
        </p:txBody>
      </p:sp>
      <p:pic>
        <p:nvPicPr>
          <p:cNvPr id="1034" name="Picture 10" descr="Odinstårnet (Odin Tower) – Odense, Denmark - Atlas Obscura">
            <a:extLst>
              <a:ext uri="{FF2B5EF4-FFF2-40B4-BE49-F238E27FC236}">
                <a16:creationId xmlns:a16="http://schemas.microsoft.com/office/drawing/2014/main" id="{B9515DA4-FEDE-8F4A-84E3-DB62B3C842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538" y="1929782"/>
            <a:ext cx="3121208" cy="470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85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809FBCE-ED86-7EA6-DA4A-82329F91B629}"/>
              </a:ext>
            </a:extLst>
          </p:cNvPr>
          <p:cNvSpPr>
            <a:spLocks noGrp="1"/>
          </p:cNvSpPr>
          <p:nvPr>
            <p:ph type="title"/>
          </p:nvPr>
        </p:nvSpPr>
        <p:spPr>
          <a:xfrm>
            <a:off x="572493" y="238539"/>
            <a:ext cx="11018520" cy="1434415"/>
          </a:xfrm>
        </p:spPr>
        <p:txBody>
          <a:bodyPr anchor="b">
            <a:normAutofit/>
          </a:bodyPr>
          <a:lstStyle/>
          <a:p>
            <a:r>
              <a:rPr lang="en-US" sz="5400"/>
              <a:t>Interesting facts </a:t>
            </a:r>
            <a:endParaRPr lang="sk-SK" sz="5400"/>
          </a:p>
        </p:txBody>
      </p:sp>
      <p:sp>
        <p:nvSpPr>
          <p:cNvPr id="205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jekt pre obsah 2">
            <a:extLst>
              <a:ext uri="{FF2B5EF4-FFF2-40B4-BE49-F238E27FC236}">
                <a16:creationId xmlns:a16="http://schemas.microsoft.com/office/drawing/2014/main" id="{BCBDC574-85D0-638F-3D15-40FB85DAAABF}"/>
              </a:ext>
            </a:extLst>
          </p:cNvPr>
          <p:cNvSpPr>
            <a:spLocks noGrp="1"/>
          </p:cNvSpPr>
          <p:nvPr>
            <p:ph idx="1"/>
          </p:nvPr>
        </p:nvSpPr>
        <p:spPr>
          <a:xfrm>
            <a:off x="572493" y="2071316"/>
            <a:ext cx="6713552" cy="4119172"/>
          </a:xfrm>
        </p:spPr>
        <p:txBody>
          <a:bodyPr anchor="t">
            <a:normAutofit lnSpcReduction="10000"/>
          </a:bodyPr>
          <a:lstStyle/>
          <a:p>
            <a:r>
              <a:rPr lang="en-US" sz="2200" b="0" i="0" dirty="0">
                <a:effectLst/>
                <a:latin typeface="Arial" panose="020B0604020202020204" pitchFamily="34" charset="0"/>
              </a:rPr>
              <a:t>In celebration of the thousandth anniversary in 1988, a forest named The Thousand Year Forest was planted, and </a:t>
            </a:r>
            <a:r>
              <a:rPr lang="en-US" sz="2200" dirty="0">
                <a:latin typeface="Arial" panose="020B0604020202020204" pitchFamily="34" charset="0"/>
              </a:rPr>
              <a:t>i</a:t>
            </a:r>
            <a:r>
              <a:rPr lang="en-US" sz="2200" b="0" i="0" dirty="0">
                <a:effectLst/>
                <a:latin typeface="Arial" panose="020B0604020202020204" pitchFamily="34" charset="0"/>
              </a:rPr>
              <a:t>n 2005 the city celebrated the 200th anniversary of the birth of Hans Christian Andersen.</a:t>
            </a:r>
          </a:p>
          <a:p>
            <a:r>
              <a:rPr lang="en-US" sz="2200" dirty="0">
                <a:latin typeface="Arial" panose="020B0604020202020204" pitchFamily="34" charset="0"/>
              </a:rPr>
              <a:t>The most used vehicle to travel across the city </a:t>
            </a:r>
            <a:r>
              <a:rPr lang="en-US" sz="2200">
                <a:latin typeface="Arial" panose="020B0604020202020204" pitchFamily="34" charset="0"/>
              </a:rPr>
              <a:t>are bicycles</a:t>
            </a:r>
            <a:endParaRPr lang="en-US" sz="2200" b="0" i="0" dirty="0">
              <a:effectLst/>
              <a:latin typeface="Arial" panose="020B0604020202020204" pitchFamily="34" charset="0"/>
            </a:endParaRPr>
          </a:p>
          <a:p>
            <a:pPr marL="914400" lvl="2" indent="0">
              <a:buNone/>
            </a:pPr>
            <a:endParaRPr lang="en-US" sz="2200" dirty="0"/>
          </a:p>
          <a:p>
            <a:pPr marL="914400" lvl="2" indent="0">
              <a:buNone/>
            </a:pPr>
            <a:r>
              <a:rPr lang="en-US" sz="2200" dirty="0"/>
              <a:t>		            </a:t>
            </a:r>
          </a:p>
          <a:p>
            <a:pPr marL="914400" lvl="2" indent="0">
              <a:buNone/>
            </a:pPr>
            <a:endParaRPr lang="en-US" sz="2200" dirty="0"/>
          </a:p>
          <a:p>
            <a:pPr marL="914400" lvl="2" indent="0">
              <a:buNone/>
            </a:pPr>
            <a:endParaRPr lang="en-US" sz="2200" dirty="0"/>
          </a:p>
          <a:p>
            <a:pPr marL="914400" lvl="2" indent="0">
              <a:buNone/>
            </a:pPr>
            <a:r>
              <a:rPr lang="en-US" sz="2200" dirty="0"/>
              <a:t>		            </a:t>
            </a:r>
            <a:r>
              <a:rPr lang="en-US" sz="2400" dirty="0"/>
              <a:t>Hans’s Christians house:</a:t>
            </a:r>
            <a:endParaRPr lang="sk-SK" sz="2400" dirty="0"/>
          </a:p>
        </p:txBody>
      </p:sp>
      <p:pic>
        <p:nvPicPr>
          <p:cNvPr id="2050" name="Picture 2">
            <a:extLst>
              <a:ext uri="{FF2B5EF4-FFF2-40B4-BE49-F238E27FC236}">
                <a16:creationId xmlns:a16="http://schemas.microsoft.com/office/drawing/2014/main" id="{8344017F-25CB-DD15-BE95-FB6B2139ED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42" r="13274"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757259"/>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358</Words>
  <Application>Microsoft Office PowerPoint</Application>
  <PresentationFormat>Širokouhlá</PresentationFormat>
  <Paragraphs>23</Paragraphs>
  <Slides>5</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5</vt:i4>
      </vt:variant>
    </vt:vector>
  </HeadingPairs>
  <TitlesOfParts>
    <vt:vector size="10" baseType="lpstr">
      <vt:lpstr>Arial</vt:lpstr>
      <vt:lpstr>Calibri</vt:lpstr>
      <vt:lpstr>Calibri Light</vt:lpstr>
      <vt:lpstr>Verdana</vt:lpstr>
      <vt:lpstr>Motív Office</vt:lpstr>
      <vt:lpstr>Modern history of Odense</vt:lpstr>
      <vt:lpstr>Some facts</vt:lpstr>
      <vt:lpstr>1800’s and early 20th century </vt:lpstr>
      <vt:lpstr>1940 - 2000</vt:lpstr>
      <vt:lpstr>Interesting facts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history of Odense</dc:title>
  <dc:creator>Alex  Marek</dc:creator>
  <cp:lastModifiedBy>Alex  Marek</cp:lastModifiedBy>
  <cp:revision>2</cp:revision>
  <dcterms:created xsi:type="dcterms:W3CDTF">2023-04-30T20:44:58Z</dcterms:created>
  <dcterms:modified xsi:type="dcterms:W3CDTF">2023-05-02T21:23:35Z</dcterms:modified>
</cp:coreProperties>
</file>