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97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32"/>
  </p:normalViewPr>
  <p:slideViewPr>
    <p:cSldViewPr snapToGrid="0">
      <p:cViewPr varScale="1">
        <p:scale>
          <a:sx n="76" d="100"/>
          <a:sy n="76" d="100"/>
        </p:scale>
        <p:origin x="917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l">
              <a:defRPr sz="6000" b="1" i="0" cap="all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80FBD9-0977-4B2B-9318-30774BB094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E66DA5-7751-4D3D-B753-58DF3B4187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12/17/2023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8C2A2A-62DB-40C0-8AE7-CB9B98649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01EAA4-F44C-4C1F-B8E3-1A3005300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1B787A8-0D67-4B7E-9B48-86BD906AB6B5}"/>
              </a:ext>
            </a:extLst>
          </p:cNvPr>
          <p:cNvCxnSpPr>
            <a:cxnSpLocks/>
          </p:cNvCxnSpPr>
          <p:nvPr/>
        </p:nvCxnSpPr>
        <p:spPr>
          <a:xfrm>
            <a:off x="715890" y="1114050"/>
            <a:ext cx="0" cy="5735637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69360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96CF8C-1EA0-4E47-AC60-CAC3B80A3C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8CABF8-19D8-4F3C-994F-4D35EC7A2C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97BB2D-4E2C-4490-A2A3-4B68BCC5D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12/17/2023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40F15D-DD72-46D5-BF0F-F50647107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66FD4D-815A-431C-ADEF-DE6F236F6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C05CAAB-DBA2-4548-AD5F-01BB97FBB207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78534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5FC2D1-D3FE-4B37-8740-57444421F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 b="1" i="0" cap="all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5AF550-086C-426E-A374-85DB395701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A58988-AD39-4AE9-8E6A-0907F0BE26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12/17/2023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366319-82EE-408E-819F-8F8E6DBA7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21C8A6-777F-496D-8620-AE52BFC33F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031F83B-57A8-4533-981C-D1FFAD2B6B6F}"/>
              </a:ext>
            </a:extLst>
          </p:cNvPr>
          <p:cNvCxnSpPr>
            <a:cxnSpLocks/>
          </p:cNvCxnSpPr>
          <p:nvPr/>
        </p:nvCxnSpPr>
        <p:spPr>
          <a:xfrm>
            <a:off x="715890" y="1701425"/>
            <a:ext cx="0" cy="5148262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74218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57166-6921-4546-BA2C-99E464681F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5B9122-6371-4049-B57A-33DED7DA2F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14555D-0753-4312-A26B-2338813F9B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D8FDCB-69DA-4A8F-8B91-5CFF77897C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12/17/2023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AC8C07-E0D3-4464-AE3C-25730D75C8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2596A6-734E-4AE0-BFB8-3089137BF8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FB7E8F4-3FB3-45AB-A381-9093CA95AAEE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42365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F057AE-3B3B-4261-B912-BF9EB9A58C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A2D237-A706-4712-90CA-B04517CBBE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E39CA1-2B6D-427E-9688-9093D5865C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3D53357-616B-47F4-944B-F979FE9663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7EA593-3036-4FB5-94B4-D9431DF0487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86B3EF2-2C04-480F-A570-14E520DD00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12/17/2023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CF5783E-3073-4F4D-8B9C-C5B18DDA5A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1A75FE3-6719-4790-AA00-251BC2A6E5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60F34ED-DA60-4CC2-B735-B0EC5D9FEA35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95555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69F227-D21C-48B3-828A-6BFA9585E8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DF1DFFF-E5C5-43DF-B71C-7270DB9737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12/17/2023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BC03C0-6EB7-4633-967C-12C35768B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FF4306-91CD-4B7B-8A53-34BE8F997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7596AF9-469C-436D-B7D2-77952EF1825E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58254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DFF36D6-399B-43E3-84DD-9FC5119ECC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12/17/2023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0234AB7-3B85-4028-A500-5A1BDBF45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1F40F0-9909-442F-BBA4-409D061ED0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53C1207-D1C8-49E3-8837-E2B89D366FAE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80134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40F214-646F-4D81-AD12-65628EC987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F71768-C3FA-49EF-99EF-06E6C3B284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DA6F24-ED6C-4D12-A9D6-EE37FBD686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E6AACE-FAFB-4934-8E3C-AB5B216353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12/17/2023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1533EA-D0F8-4C79-8721-F190DE2D2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59BAC9-F101-4394-BBA4-3D21A34971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F3A79C9-7EDC-44F6-AC48-5DD98A7695AD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5983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4CB71F-B6C2-4866-BC97-304F78816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5ED73B-8413-478D-80D7-B78B69763B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BDF226-1B94-4D2D-98B3-7B932FB17D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0C4E9A-CA29-4CCD-ACFA-B29F80FBA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12/17/2023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A5B7BE-3F1B-4FF3-B1D7-6E39B99D0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2F18F1-E27E-470E-AE13-4755DEE63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0F08750-B7F2-4119-B151-68DE77481335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41371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6AD429-654B-4F0E-94E9-6FEF8EC67E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8D60B2-06F5-4567-BE1F-BBA5270537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16F6F2-8269-4B80-8EE3-81FEE0F9DF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12/17/2023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BC86E4-3EDE-4EB4-B1A3-A1198AADD1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1752B0-ACEC-49EF-8131-FCF35BC5CD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A0462E3-375D-4E76-8886-69E06985D069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65592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423B094-F480-477B-901C-7181F88C076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D052089-A920-4E52-98DC-8A5DC7B0AC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A074FE-F1B4-421F-A66E-FA351C8F99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12/17/2023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D764BA-3AB2-45FD-ABCB-975B3FDDF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FB3FEF-8252-49FD-82F2-3E5FABC65F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AEB5C65-83BB-4EBD-AD22-EDA8489D0F5D}"/>
              </a:ext>
            </a:extLst>
          </p:cNvPr>
          <p:cNvCxnSpPr>
            <a:cxnSpLocks/>
          </p:cNvCxnSpPr>
          <p:nvPr/>
        </p:nvCxnSpPr>
        <p:spPr>
          <a:xfrm flipV="1">
            <a:off x="8313" y="261865"/>
            <a:ext cx="11353802" cy="1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5224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FDA4224-F4E4-47A4-ACF7-2317493908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679907-DC49-4B86-A34C-C97DBC26A9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DBC8A0-34FC-4B6E-B42B-A721267D89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i="0" cap="all" spc="1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4B53A7-3209-46A6-9454-F38EAC8F11E7}" type="datetimeFigureOut">
              <a:rPr lang="en-US" smtClean="0"/>
              <a:pPr/>
              <a:t>12/17/2023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9AC0B6-4CC4-4E41-8A4D-F62E17F285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 cap="all" spc="1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C0E9BD-90BD-46AE-8A0D-06796ADB76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i="0" cap="all" spc="1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35925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1"/>
    <p:sldLayoutId id="2147483787" r:id="rId2"/>
    <p:sldLayoutId id="2147483788" r:id="rId3"/>
    <p:sldLayoutId id="2147483789" r:id="rId4"/>
    <p:sldLayoutId id="2147483790" r:id="rId5"/>
    <p:sldLayoutId id="2147483796" r:id="rId6"/>
    <p:sldLayoutId id="2147483791" r:id="rId7"/>
    <p:sldLayoutId id="2147483792" r:id="rId8"/>
    <p:sldLayoutId id="2147483793" r:id="rId9"/>
    <p:sldLayoutId id="2147483795" r:id="rId10"/>
    <p:sldLayoutId id="214748379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Rectangle 58">
            <a:extLst>
              <a:ext uri="{FF2B5EF4-FFF2-40B4-BE49-F238E27FC236}">
                <a16:creationId xmlns:a16="http://schemas.microsoft.com/office/drawing/2014/main" id="{158B3569-73B2-4D05-8E95-886A6EE17F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3">
            <a:extLst>
              <a:ext uri="{FF2B5EF4-FFF2-40B4-BE49-F238E27FC236}">
                <a16:creationId xmlns:a16="http://schemas.microsoft.com/office/drawing/2014/main" id="{59E27029-86DC-A9AA-5A07-523A29A6D15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 t="14501" b="1856"/>
          <a:stretch/>
        </p:blipFill>
        <p:spPr>
          <a:xfrm>
            <a:off x="1" y="10"/>
            <a:ext cx="12192000" cy="6857990"/>
          </a:xfrm>
          <a:prstGeom prst="rect">
            <a:avLst/>
          </a:prstGeom>
        </p:spPr>
      </p:pic>
      <p:sp>
        <p:nvSpPr>
          <p:cNvPr id="61" name="Rectangle 60">
            <a:extLst>
              <a:ext uri="{FF2B5EF4-FFF2-40B4-BE49-F238E27FC236}">
                <a16:creationId xmlns:a16="http://schemas.microsoft.com/office/drawing/2014/main" id="{2D92A843-3FA1-4DFF-99F6-47FA457D7C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5014761" cy="6858000"/>
          </a:xfrm>
          <a:prstGeom prst="rect">
            <a:avLst/>
          </a:prstGeom>
          <a:gradFill flip="none" rotWithShape="1">
            <a:gsLst>
              <a:gs pos="100000">
                <a:schemeClr val="accent4">
                  <a:alpha val="60000"/>
                </a:schemeClr>
              </a:gs>
              <a:gs pos="0">
                <a:schemeClr val="accent2">
                  <a:alpha val="6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8022413A-3D17-2447-F70A-702E9D4EE0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3159" y="1377146"/>
            <a:ext cx="3672965" cy="3626217"/>
          </a:xfrm>
        </p:spPr>
        <p:txBody>
          <a:bodyPr anchor="b">
            <a:normAutofit/>
          </a:bodyPr>
          <a:lstStyle/>
          <a:p>
            <a:pPr algn="r"/>
            <a:r>
              <a:rPr lang="sk-SK" sz="5400">
                <a:solidFill>
                  <a:schemeClr val="bg1"/>
                </a:solidFill>
              </a:rPr>
              <a:t>Ostrava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8F9A1447-0380-EB7C-4EE6-6C79134520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3159" y="5170453"/>
            <a:ext cx="3672963" cy="990197"/>
          </a:xfrm>
        </p:spPr>
        <p:txBody>
          <a:bodyPr>
            <a:normAutofit/>
          </a:bodyPr>
          <a:lstStyle/>
          <a:p>
            <a:pPr algn="r"/>
            <a:r>
              <a:rPr lang="sk-SK">
                <a:solidFill>
                  <a:schemeClr val="bg1"/>
                </a:solidFill>
              </a:rPr>
              <a:t>Michaela Barinová</a:t>
            </a:r>
          </a:p>
        </p:txBody>
      </p:sp>
      <p:sp>
        <p:nvSpPr>
          <p:cNvPr id="63" name="Graphic 17">
            <a:extLst>
              <a:ext uri="{FF2B5EF4-FFF2-40B4-BE49-F238E27FC236}">
                <a16:creationId xmlns:a16="http://schemas.microsoft.com/office/drawing/2014/main" id="{B71758F4-3F46-45DA-8AC5-4E508DA080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57736" y="815001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bg1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5" name="Graphic 15">
            <a:extLst>
              <a:ext uri="{FF2B5EF4-FFF2-40B4-BE49-F238E27FC236}">
                <a16:creationId xmlns:a16="http://schemas.microsoft.com/office/drawing/2014/main" id="{8550FED7-7C32-42BB-98DB-30272A6331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16516" y="1044297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bg1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56020367-4FD5-4596-8E10-C5F095CD8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274341"/>
            <a:ext cx="11353800" cy="0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43166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22">
            <a:extLst>
              <a:ext uri="{FF2B5EF4-FFF2-40B4-BE49-F238E27FC236}">
                <a16:creationId xmlns:a16="http://schemas.microsoft.com/office/drawing/2014/main" id="{A2679492-7988-4050-9056-54244445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0E1F7065-72AD-244B-7E1B-AF35A1699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2583" y="501651"/>
            <a:ext cx="4414848" cy="1716255"/>
          </a:xfrm>
        </p:spPr>
        <p:txBody>
          <a:bodyPr anchor="b">
            <a:normAutofit/>
          </a:bodyPr>
          <a:lstStyle/>
          <a:p>
            <a:r>
              <a:rPr lang="sk-SK" sz="5400" dirty="0"/>
              <a:t>Základné fakty</a:t>
            </a:r>
          </a:p>
        </p:txBody>
      </p:sp>
      <p:sp>
        <p:nvSpPr>
          <p:cNvPr id="36" name="Rectangle 24">
            <a:extLst>
              <a:ext uri="{FF2B5EF4-FFF2-40B4-BE49-F238E27FC236}">
                <a16:creationId xmlns:a16="http://schemas.microsoft.com/office/drawing/2014/main" id="{B091B163-7D61-4891-ABCF-5C13D9C418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779911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Obrázok 4" descr="Obrázok, na ktorom je exteriér, nebo, krajina, dom&#10;&#10;Automaticky generovaný popis">
            <a:extLst>
              <a:ext uri="{FF2B5EF4-FFF2-40B4-BE49-F238E27FC236}">
                <a16:creationId xmlns:a16="http://schemas.microsoft.com/office/drawing/2014/main" id="{2BA5BEFB-6C38-A0BF-C26E-3898417F45E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616" r="18698"/>
          <a:stretch/>
        </p:blipFill>
        <p:spPr>
          <a:xfrm>
            <a:off x="279143" y="299509"/>
            <a:ext cx="5221625" cy="6258983"/>
          </a:xfrm>
          <a:prstGeom prst="rect">
            <a:avLst/>
          </a:prstGeom>
        </p:spPr>
      </p:pic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88BD868D-877D-7FEC-D71B-922D08B328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2583" y="2645922"/>
            <a:ext cx="4434721" cy="3710427"/>
          </a:xfrm>
        </p:spPr>
        <p:txBody>
          <a:bodyPr anchor="t">
            <a:normAutofit/>
          </a:bodyPr>
          <a:lstStyle/>
          <a:p>
            <a:r>
              <a:rPr lang="sk-SK" sz="1800"/>
              <a:t>Ostrava je tretie najväčšie mesto v Českej republike na hraniciach Moravy a Sliezska, pri hraniciach s Po</a:t>
            </a:r>
            <a:r>
              <a:rPr lang="sk-SK" sz="1800" b="0" i="0" u="none" strike="noStrike">
                <a:effectLst/>
              </a:rPr>
              <a:t>ľ</a:t>
            </a:r>
            <a:r>
              <a:rPr lang="sk-SK" sz="1800"/>
              <a:t>skom</a:t>
            </a:r>
          </a:p>
          <a:p>
            <a:r>
              <a:rPr lang="sk-SK" sz="1800"/>
              <a:t>Ostrava má približne 284,000 obyvate</a:t>
            </a:r>
            <a:r>
              <a:rPr lang="sk-SK" sz="1800" b="0" i="0" u="none" strike="noStrike">
                <a:effectLst/>
              </a:rPr>
              <a:t>ľov</a:t>
            </a:r>
            <a:endParaRPr lang="sk-SK" sz="1800"/>
          </a:p>
          <a:p>
            <a:r>
              <a:rPr lang="sk-SK" sz="1800"/>
              <a:t>Ostrava leží v Ostravskej panve na sútoku Odry, Opavy a Ostravice. Rieka Ostravice delí mesto na Sliezsku a Moravskú čas</a:t>
            </a:r>
            <a:r>
              <a:rPr lang="sk-SK" sz="1800" b="0" i="0" u="none" strike="noStrike">
                <a:effectLst/>
              </a:rPr>
              <a:t>ť</a:t>
            </a:r>
            <a:endParaRPr lang="sk-SK" sz="1800"/>
          </a:p>
          <a:p>
            <a:r>
              <a:rPr lang="sk-SK" sz="1800"/>
              <a:t>Od konca 18.storočia, kedy sa tu našlo kamenné uhlie, sa stala Ostrava centrom </a:t>
            </a:r>
            <a:r>
              <a:rPr lang="sk-SK" sz="1800" b="0" i="0" u="none" strike="noStrike">
                <a:effectLst/>
              </a:rPr>
              <a:t>ť</a:t>
            </a:r>
            <a:r>
              <a:rPr lang="sk-SK" sz="1800"/>
              <a:t>ažby uhlia a </a:t>
            </a:r>
            <a:r>
              <a:rPr lang="sk-SK" sz="1800" b="0" i="0" u="none" strike="noStrike">
                <a:effectLst/>
              </a:rPr>
              <a:t>ťažkého priemyslu</a:t>
            </a:r>
          </a:p>
          <a:p>
            <a:endParaRPr lang="sk-SK" sz="1800" dirty="0"/>
          </a:p>
        </p:txBody>
      </p:sp>
      <p:cxnSp>
        <p:nvCxnSpPr>
          <p:cNvPr id="37" name="!!Straight Connector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9272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35471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A2679492-7988-4050-9056-54244445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38E80A40-5A8E-E200-C935-88E5CAB5EC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2583" y="501651"/>
            <a:ext cx="4414848" cy="1716255"/>
          </a:xfrm>
        </p:spPr>
        <p:txBody>
          <a:bodyPr anchor="b">
            <a:normAutofit/>
          </a:bodyPr>
          <a:lstStyle/>
          <a:p>
            <a:r>
              <a:rPr lang="sk-SK" sz="5400"/>
              <a:t>História mesta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091B163-7D61-4891-ABCF-5C13D9C418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779911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Obrázok 4" descr="Obrázok, na ktorom je kresba, rukopis, list, text&#10;&#10;Automaticky generovaný popis">
            <a:extLst>
              <a:ext uri="{FF2B5EF4-FFF2-40B4-BE49-F238E27FC236}">
                <a16:creationId xmlns:a16="http://schemas.microsoft.com/office/drawing/2014/main" id="{B6EBB1DE-1CCD-8EBF-2AB3-5E7E84F5949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301" r="18419" b="1"/>
          <a:stretch/>
        </p:blipFill>
        <p:spPr>
          <a:xfrm>
            <a:off x="279143" y="299509"/>
            <a:ext cx="5221625" cy="6258983"/>
          </a:xfrm>
          <a:prstGeom prst="rect">
            <a:avLst/>
          </a:prstGeom>
        </p:spPr>
      </p:pic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2875A7E3-D7D9-F8B7-9B74-59FB0FED39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2583" y="2645922"/>
            <a:ext cx="4434721" cy="3710427"/>
          </a:xfrm>
        </p:spPr>
        <p:txBody>
          <a:bodyPr anchor="t">
            <a:normAutofit/>
          </a:bodyPr>
          <a:lstStyle/>
          <a:p>
            <a:r>
              <a:rPr lang="sk-SK" sz="1300" dirty="0"/>
              <a:t>Prvá zmienka o Sliezskej Ostrave je z roku 1229 a je spomínaná ako osada</a:t>
            </a:r>
          </a:p>
          <a:p>
            <a:r>
              <a:rPr lang="sk-SK" sz="1300" dirty="0"/>
              <a:t>Prvá zmienka o Moravskej Ostrave je z roku 1267 a je spomínaná ako mestečko</a:t>
            </a:r>
          </a:p>
          <a:p>
            <a:r>
              <a:rPr lang="sk-SK" sz="1300" dirty="0"/>
              <a:t>Poloha mesta na mieste kadia</a:t>
            </a:r>
            <a:r>
              <a:rPr lang="sk-SK" sz="1300" b="0" i="0" u="none" strike="noStrike" dirty="0">
                <a:effectLst/>
              </a:rPr>
              <a:t>ľ viedla Jantárová cesta, viedla v stredoveku k rozvoju mesta</a:t>
            </a:r>
          </a:p>
          <a:p>
            <a:r>
              <a:rPr lang="sk-SK" sz="1300" dirty="0"/>
              <a:t>Po tridsa</a:t>
            </a:r>
            <a:r>
              <a:rPr lang="sk-SK" sz="1300" b="0" i="0" u="none" strike="noStrike" dirty="0">
                <a:effectLst/>
              </a:rPr>
              <a:t>ťročnej vojne význam mesta upadol</a:t>
            </a:r>
          </a:p>
          <a:p>
            <a:r>
              <a:rPr lang="sk-SK" sz="1300" dirty="0"/>
              <a:t>V 18. storočí bolo v sliezskej časti Ostravy objavené bohaté ložisko kvalitného čierneho uhlia</a:t>
            </a:r>
          </a:p>
          <a:p>
            <a:r>
              <a:rPr lang="sk-SK" sz="1300" dirty="0"/>
              <a:t>Na začiatku 19. storočia boli olomouck</a:t>
            </a:r>
            <a:r>
              <a:rPr lang="sk-SK" sz="1300" b="0" i="0" u="none" strike="noStrike" dirty="0">
                <a:effectLst/>
              </a:rPr>
              <a:t>ým arcibiskupom založené Rudolfove huty, tie neskôr prešli do vlastníctva rodiny </a:t>
            </a:r>
            <a:r>
              <a:rPr lang="sk-SK" sz="1300" b="0" i="0" u="none" strike="noStrike" dirty="0" err="1">
                <a:effectLst/>
              </a:rPr>
              <a:t>Rothschildovcov</a:t>
            </a:r>
            <a:r>
              <a:rPr lang="sk-SK" sz="1300" b="0" i="0" u="none" strike="noStrike" dirty="0">
                <a:effectLst/>
              </a:rPr>
              <a:t> a získali názov Vítkovice.</a:t>
            </a:r>
          </a:p>
          <a:p>
            <a:r>
              <a:rPr lang="sk-SK" sz="1300" dirty="0"/>
              <a:t>V </a:t>
            </a:r>
            <a:r>
              <a:rPr lang="sk-SK" sz="1300" dirty="0" err="1"/>
              <a:t>súčastnosti</a:t>
            </a:r>
            <a:r>
              <a:rPr lang="sk-SK" sz="1300" dirty="0"/>
              <a:t> sa v Ostrave rozvíja najmä strojárska v</a:t>
            </a:r>
            <a:r>
              <a:rPr lang="sk-SK" sz="1300" b="0" i="0" u="none" strike="noStrike" dirty="0">
                <a:effectLst/>
              </a:rPr>
              <a:t>ýroba</a:t>
            </a:r>
            <a:endParaRPr lang="sk-SK" sz="1300" dirty="0"/>
          </a:p>
        </p:txBody>
      </p:sp>
      <p:cxnSp>
        <p:nvCxnSpPr>
          <p:cNvPr id="27" name="!!Straight Connector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9272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9992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A2679492-7988-4050-9056-54244445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2B674CDB-22BF-E209-942A-89E5D75C64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2583" y="501651"/>
            <a:ext cx="4414848" cy="1716255"/>
          </a:xfrm>
        </p:spPr>
        <p:txBody>
          <a:bodyPr anchor="b">
            <a:normAutofit/>
          </a:bodyPr>
          <a:lstStyle/>
          <a:p>
            <a:r>
              <a:rPr lang="sk-SK" sz="5400"/>
              <a:t>Geografia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091B163-7D61-4891-ABCF-5C13D9C418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779911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Obrázok 4" descr="Obrázok, na ktorom je voda, tráva, exteriér, strom&#10;&#10;Automaticky generovaný popis">
            <a:extLst>
              <a:ext uri="{FF2B5EF4-FFF2-40B4-BE49-F238E27FC236}">
                <a16:creationId xmlns:a16="http://schemas.microsoft.com/office/drawing/2014/main" id="{42ECBDEA-4EBD-5535-09CD-EFDD517A022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405" r="16909"/>
          <a:stretch/>
        </p:blipFill>
        <p:spPr>
          <a:xfrm>
            <a:off x="279143" y="299509"/>
            <a:ext cx="5221625" cy="6258983"/>
          </a:xfrm>
          <a:prstGeom prst="rect">
            <a:avLst/>
          </a:prstGeom>
        </p:spPr>
      </p:pic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45AF9792-4F28-ACF0-0814-8444124663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2583" y="2645922"/>
            <a:ext cx="4434721" cy="3710427"/>
          </a:xfrm>
        </p:spPr>
        <p:txBody>
          <a:bodyPr anchor="t">
            <a:normAutofit/>
          </a:bodyPr>
          <a:lstStyle/>
          <a:p>
            <a:r>
              <a:rPr lang="sk-SK" sz="1800" dirty="0"/>
              <a:t>V</a:t>
            </a:r>
            <a:r>
              <a:rPr lang="sk-SK" sz="1800" i="0" u="none" strike="noStrike" dirty="0">
                <a:effectLst/>
              </a:rPr>
              <a:t>ď</a:t>
            </a:r>
            <a:r>
              <a:rPr lang="sk-SK" sz="1800" dirty="0"/>
              <a:t>aka umiestneniu v Moravskej bráne spadá Ostrava do teplej klimatickej oblasti s priemernou nadmorskou v</a:t>
            </a:r>
            <a:r>
              <a:rPr lang="sk-SK" sz="1800" b="0" i="0" u="none" strike="noStrike">
                <a:effectLst/>
              </a:rPr>
              <a:t>ý</a:t>
            </a:r>
            <a:r>
              <a:rPr lang="sk-SK" sz="1800" dirty="0"/>
              <a:t>škou 210 </a:t>
            </a:r>
            <a:r>
              <a:rPr lang="sk-SK" sz="1800"/>
              <a:t>m.n.m</a:t>
            </a:r>
            <a:r>
              <a:rPr lang="sk-SK" sz="1800" dirty="0"/>
              <a:t>.</a:t>
            </a:r>
          </a:p>
          <a:p>
            <a:r>
              <a:rPr lang="sk-SK" sz="1800" dirty="0"/>
              <a:t>Toto klimatické prostredie praje rôznym druhom fauny a flóry typick</a:t>
            </a:r>
            <a:r>
              <a:rPr lang="sk-SK" sz="1800" b="0" i="0" u="none" strike="noStrike">
                <a:effectLst/>
              </a:rPr>
              <a:t>ý</a:t>
            </a:r>
            <a:r>
              <a:rPr lang="sk-SK" sz="1800" dirty="0"/>
              <a:t>ch pre strednú Európu</a:t>
            </a:r>
          </a:p>
          <a:p>
            <a:endParaRPr lang="sk-SK" sz="1800" dirty="0"/>
          </a:p>
        </p:txBody>
      </p:sp>
      <p:cxnSp>
        <p:nvCxnSpPr>
          <p:cNvPr id="27" name="!!Straight Connector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9272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0796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A2679492-7988-4050-9056-54244445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961F9813-561D-5ACB-E0DA-62180876A6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2583" y="501651"/>
            <a:ext cx="4414848" cy="1716255"/>
          </a:xfrm>
        </p:spPr>
        <p:txBody>
          <a:bodyPr anchor="b">
            <a:normAutofit/>
          </a:bodyPr>
          <a:lstStyle/>
          <a:p>
            <a:r>
              <a:rPr lang="sk-SK" sz="5400"/>
              <a:t>Priemysel a baníctvo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091B163-7D61-4891-ABCF-5C13D9C418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779911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Obrázok 4" descr="Obrázok, na ktorom je nebo, exteriér, oblak, železo&#10;&#10;Automaticky generovaný popis">
            <a:extLst>
              <a:ext uri="{FF2B5EF4-FFF2-40B4-BE49-F238E27FC236}">
                <a16:creationId xmlns:a16="http://schemas.microsoft.com/office/drawing/2014/main" id="{CD4448BC-E743-5688-B55E-D9A3462EB9D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100" r="-2" b="-2"/>
          <a:stretch/>
        </p:blipFill>
        <p:spPr>
          <a:xfrm>
            <a:off x="279143" y="299509"/>
            <a:ext cx="5221625" cy="6258983"/>
          </a:xfrm>
          <a:prstGeom prst="rect">
            <a:avLst/>
          </a:prstGeom>
        </p:spPr>
      </p:pic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2193A49A-77B2-A1C2-3576-7799ADAC18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2583" y="2645922"/>
            <a:ext cx="4434721" cy="3710427"/>
          </a:xfrm>
        </p:spPr>
        <p:txBody>
          <a:bodyPr anchor="t">
            <a:normAutofit/>
          </a:bodyPr>
          <a:lstStyle/>
          <a:p>
            <a:r>
              <a:rPr lang="sk-SK" sz="1800" dirty="0"/>
              <a:t>V meste je jeden z najväčších česk</a:t>
            </a:r>
            <a:r>
              <a:rPr lang="sk-SK" sz="1800" b="0" i="0" u="none" strike="noStrike">
                <a:effectLst/>
              </a:rPr>
              <a:t>ý</a:t>
            </a:r>
            <a:r>
              <a:rPr lang="sk-SK" sz="1800" dirty="0"/>
              <a:t>ch priemyseln</a:t>
            </a:r>
            <a:r>
              <a:rPr lang="sk-SK" sz="1800" b="0" i="0" u="none" strike="noStrike">
                <a:effectLst/>
              </a:rPr>
              <a:t>ý</a:t>
            </a:r>
            <a:r>
              <a:rPr lang="sk-SK" sz="1800" dirty="0"/>
              <a:t>ch koncernov – </a:t>
            </a:r>
            <a:r>
              <a:rPr lang="sk-SK" sz="1800"/>
              <a:t>Vítkovické</a:t>
            </a:r>
            <a:r>
              <a:rPr lang="sk-SK" sz="1800" dirty="0"/>
              <a:t> železiarne</a:t>
            </a:r>
          </a:p>
          <a:p>
            <a:r>
              <a:rPr lang="sk-SK" sz="1800" dirty="0"/>
              <a:t>Napriek tomu, že to mnoho </a:t>
            </a:r>
            <a:r>
              <a:rPr lang="sk-SK" sz="1800" b="0" i="0" u="none" strike="noStrike">
                <a:effectLst/>
              </a:rPr>
              <a:t>ľudí nevie, Ostrava už nie je banské mesto</a:t>
            </a:r>
          </a:p>
          <a:p>
            <a:r>
              <a:rPr lang="sk-SK" sz="1800"/>
              <a:t>Všetky bane boli zatvorené krátko po Nežnej revolúcii</a:t>
            </a:r>
            <a:endParaRPr lang="sk-SK" sz="1800" dirty="0"/>
          </a:p>
        </p:txBody>
      </p:sp>
      <p:cxnSp>
        <p:nvCxnSpPr>
          <p:cNvPr id="27" name="!!Straight Connector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9272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85770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A2679492-7988-4050-9056-54244445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4CEB0E99-47B3-6CC5-B0EF-DBFF46B89A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2583" y="501651"/>
            <a:ext cx="4414848" cy="1716255"/>
          </a:xfrm>
        </p:spPr>
        <p:txBody>
          <a:bodyPr anchor="b">
            <a:normAutofit/>
          </a:bodyPr>
          <a:lstStyle/>
          <a:p>
            <a:r>
              <a:rPr lang="sk-SK" sz="5400"/>
              <a:t>Kultúra a šport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091B163-7D61-4891-ABCF-5C13D9C418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779911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Obrázok 4" descr="Obrázok, na ktorom je štadión, športovisko, budova, aréna&#10;&#10;Automaticky generovaný popis">
            <a:extLst>
              <a:ext uri="{FF2B5EF4-FFF2-40B4-BE49-F238E27FC236}">
                <a16:creationId xmlns:a16="http://schemas.microsoft.com/office/drawing/2014/main" id="{08C7364B-9F7F-BEF0-40EB-3BF3503F36F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655" r="25327"/>
          <a:stretch/>
        </p:blipFill>
        <p:spPr>
          <a:xfrm>
            <a:off x="279143" y="299509"/>
            <a:ext cx="5221625" cy="6258983"/>
          </a:xfrm>
          <a:prstGeom prst="rect">
            <a:avLst/>
          </a:prstGeom>
        </p:spPr>
      </p:pic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3B7DA6D1-1E53-6691-4411-AFB8A2B312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2583" y="2645922"/>
            <a:ext cx="4434721" cy="3710427"/>
          </a:xfrm>
        </p:spPr>
        <p:txBody>
          <a:bodyPr anchor="t">
            <a:normAutofit/>
          </a:bodyPr>
          <a:lstStyle/>
          <a:p>
            <a:r>
              <a:rPr lang="sk-SK" sz="1300"/>
              <a:t>V Ostrave je 5 stálych divadiel:</a:t>
            </a:r>
            <a:br>
              <a:rPr lang="sk-SK" sz="1300"/>
            </a:br>
            <a:br>
              <a:rPr lang="sk-SK" sz="1300"/>
            </a:br>
            <a:r>
              <a:rPr lang="sk-SK" sz="1300"/>
              <a:t>Národní divadlo moravskoslezské</a:t>
            </a:r>
            <a:br>
              <a:rPr lang="sk-SK" sz="1300"/>
            </a:br>
            <a:r>
              <a:rPr lang="sk-SK" sz="1300"/>
              <a:t>Divadlo Petra Bezruče</a:t>
            </a:r>
            <a:br>
              <a:rPr lang="sk-SK" sz="1300"/>
            </a:br>
            <a:r>
              <a:rPr lang="sk-SK" sz="1300"/>
              <a:t>Komorní scéna Aréna</a:t>
            </a:r>
            <a:br>
              <a:rPr lang="sk-SK" sz="1300"/>
            </a:br>
            <a:r>
              <a:rPr lang="sk-SK" sz="1300"/>
              <a:t>Divadlo loutek</a:t>
            </a:r>
            <a:br>
              <a:rPr lang="sk-SK" sz="1300"/>
            </a:br>
            <a:r>
              <a:rPr lang="sk-SK" sz="1300"/>
              <a:t>Divadlo Mír</a:t>
            </a:r>
            <a:br>
              <a:rPr lang="sk-SK" sz="1300"/>
            </a:br>
            <a:endParaRPr lang="sk-SK" sz="1300"/>
          </a:p>
          <a:p>
            <a:r>
              <a:rPr lang="sk-SK" sz="1300"/>
              <a:t>V Ostrave pôsobí medzinárodne uznávaná Janáčkova filharmonie Ostrava</a:t>
            </a:r>
          </a:p>
          <a:p>
            <a:r>
              <a:rPr lang="sk-SK" sz="1300"/>
              <a:t>Od roku 2002 sa v Ostrave koná multižánrov</a:t>
            </a:r>
            <a:r>
              <a:rPr lang="sk-SK" sz="1300" b="0" i="0" u="none" strike="noStrike">
                <a:effectLst/>
              </a:rPr>
              <a:t>ý hudobný festival Colours of Ostrava</a:t>
            </a:r>
          </a:p>
          <a:p>
            <a:r>
              <a:rPr lang="sk-SK" sz="1300"/>
              <a:t>V meste je druhá najväčšia hokejová aréna, ktorá sa pravidelne stáva aj dejiskom zápasov MS v </a:t>
            </a:r>
            <a:r>
              <a:rPr lang="sk-SK" sz="1300" b="0" i="0" u="none" strike="noStrike">
                <a:effectLst/>
              </a:rPr>
              <a:t>ľadovom hokeji</a:t>
            </a:r>
          </a:p>
          <a:p>
            <a:r>
              <a:rPr lang="sk-SK" sz="1300"/>
              <a:t>Každoročne sa v Ostrave koná medzinárodn</a:t>
            </a:r>
            <a:r>
              <a:rPr lang="sk-SK" sz="1300" b="0" i="0" u="none" strike="noStrike">
                <a:effectLst/>
              </a:rPr>
              <a:t>ý atletický meeting Zlatá tretra Ostrava</a:t>
            </a:r>
            <a:br>
              <a:rPr lang="sk-SK" sz="1300"/>
            </a:br>
            <a:endParaRPr lang="sk-SK" sz="1300"/>
          </a:p>
        </p:txBody>
      </p:sp>
      <p:cxnSp>
        <p:nvCxnSpPr>
          <p:cNvPr id="27" name="!!Straight Connector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9272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6344780"/>
      </p:ext>
    </p:extLst>
  </p:cSld>
  <p:clrMapOvr>
    <a:masterClrMapping/>
  </p:clrMapOvr>
</p:sld>
</file>

<file path=ppt/theme/theme1.xml><?xml version="1.0" encoding="utf-8"?>
<a:theme xmlns:a="http://schemas.openxmlformats.org/drawingml/2006/main" name="GradientVTI">
  <a:themeElements>
    <a:clrScheme name="Custom 7">
      <a:dk1>
        <a:srgbClr val="000000"/>
      </a:dk1>
      <a:lt1>
        <a:srgbClr val="FFFFFF"/>
      </a:lt1>
      <a:dk2>
        <a:srgbClr val="10013F"/>
      </a:dk2>
      <a:lt2>
        <a:srgbClr val="F2F0FF"/>
      </a:lt2>
      <a:accent1>
        <a:srgbClr val="814DFF"/>
      </a:accent1>
      <a:accent2>
        <a:srgbClr val="243FFF"/>
      </a:accent2>
      <a:accent3>
        <a:srgbClr val="FF83B6"/>
      </a:accent3>
      <a:accent4>
        <a:srgbClr val="FF9022"/>
      </a:accent4>
      <a:accent5>
        <a:srgbClr val="FF1F85"/>
      </a:accent5>
      <a:accent6>
        <a:srgbClr val="1A98FF"/>
      </a:accent6>
      <a:hlink>
        <a:srgbClr val="0563C1"/>
      </a:hlink>
      <a:folHlink>
        <a:srgbClr val="954F72"/>
      </a:folHlink>
    </a:clrScheme>
    <a:fontScheme name="Univers">
      <a:majorFont>
        <a:latin typeface="Gill Sans Nova"/>
        <a:ea typeface=""/>
        <a:cs typeface=""/>
      </a:majorFont>
      <a:minorFont>
        <a:latin typeface="Gill Sans Nov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radientVTI" id="{605F9078-86F9-4258-A3E1-F8EFF02AE8CC}" vid="{4848699B-BB01-41E3-9EC4-3D97DFE5292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</TotalTime>
  <Words>327</Words>
  <Application>Microsoft Office PowerPoint</Application>
  <PresentationFormat>Widescreen</PresentationFormat>
  <Paragraphs>28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Gill Sans Nova</vt:lpstr>
      <vt:lpstr>GradientVTI</vt:lpstr>
      <vt:lpstr>Ostrava</vt:lpstr>
      <vt:lpstr>Základné fakty</vt:lpstr>
      <vt:lpstr>História mesta</vt:lpstr>
      <vt:lpstr>Geografia</vt:lpstr>
      <vt:lpstr>Priemysel a baníctvo</vt:lpstr>
      <vt:lpstr>Kultúra a šport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Ostrava</dc:title>
  <dc:creator>Ivan Barin</dc:creator>
  <cp:lastModifiedBy>Kudelkova, Zuzana</cp:lastModifiedBy>
  <cp:revision>3</cp:revision>
  <dcterms:created xsi:type="dcterms:W3CDTF">2023-12-16T19:34:14Z</dcterms:created>
  <dcterms:modified xsi:type="dcterms:W3CDTF">2023-12-17T18:07:11Z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a7bd41d9-d1d6-4f41-bf46-97f0241fcca2_Enabled">
    <vt:lpwstr>true</vt:lpwstr>
  </property>
  <property fmtid="{D5CDD505-2E9C-101B-9397-08002B2CF9AE}" pid="3" name="MSIP_Label_a7bd41d9-d1d6-4f41-bf46-97f0241fcca2_SetDate">
    <vt:lpwstr>2023-12-17T18:05:29Z</vt:lpwstr>
  </property>
  <property fmtid="{D5CDD505-2E9C-101B-9397-08002B2CF9AE}" pid="4" name="MSIP_Label_a7bd41d9-d1d6-4f41-bf46-97f0241fcca2_Method">
    <vt:lpwstr>Privileged</vt:lpwstr>
  </property>
  <property fmtid="{D5CDD505-2E9C-101B-9397-08002B2CF9AE}" pid="5" name="MSIP_Label_a7bd41d9-d1d6-4f41-bf46-97f0241fcca2_Name">
    <vt:lpwstr>No Visual Label</vt:lpwstr>
  </property>
  <property fmtid="{D5CDD505-2E9C-101B-9397-08002B2CF9AE}" pid="6" name="MSIP_Label_a7bd41d9-d1d6-4f41-bf46-97f0241fcca2_SiteId">
    <vt:lpwstr>945c199a-83a2-4e80-9f8c-5a91be5752dd</vt:lpwstr>
  </property>
  <property fmtid="{D5CDD505-2E9C-101B-9397-08002B2CF9AE}" pid="7" name="MSIP_Label_a7bd41d9-d1d6-4f41-bf46-97f0241fcca2_ActionId">
    <vt:lpwstr>55eda868-e531-4600-afba-5261ff1d68a0</vt:lpwstr>
  </property>
  <property fmtid="{D5CDD505-2E9C-101B-9397-08002B2CF9AE}" pid="8" name="MSIP_Label_a7bd41d9-d1d6-4f41-bf46-97f0241fcca2_ContentBits">
    <vt:lpwstr>0</vt:lpwstr>
  </property>
</Properties>
</file>