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solidFill>
          <a:srgbClr val="F1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23558499" y="1246072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rved, white arches on a grey reflective floor"/>
          <p:cNvSpPr/>
          <p:nvPr>
            <p:ph type="pic" idx="21"/>
          </p:nvPr>
        </p:nvSpPr>
        <p:spPr>
          <a:xfrm>
            <a:off x="-76200" y="-558800"/>
            <a:ext cx="24574500" cy="148395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Low angle view of a tall building with mirrored glass windows"/>
          <p:cNvSpPr/>
          <p:nvPr>
            <p:ph type="pic" idx="21"/>
          </p:nvPr>
        </p:nvSpPr>
        <p:spPr>
          <a:xfrm>
            <a:off x="8140700" y="-1"/>
            <a:ext cx="20574000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artial view of a ceiling with wood panelling"/>
          <p:cNvSpPr/>
          <p:nvPr>
            <p:ph type="pic" idx="21"/>
          </p:nvPr>
        </p:nvSpPr>
        <p:spPr>
          <a:xfrm>
            <a:off x="9588500" y="-482600"/>
            <a:ext cx="21513800" cy="1430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solidFill>
          <a:srgbClr val="F1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solidFill>
          <a:srgbClr val="F1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solidFill>
          <a:srgbClr val="F1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solidFill>
          <a:srgbClr val="F1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orridor of an open-air stone building under a pink and purple sky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lack and white close-up of a curved roof"/>
          <p:cNvSpPr/>
          <p:nvPr>
            <p:ph type="pic" sz="half" idx="22"/>
          </p:nvPr>
        </p:nvSpPr>
        <p:spPr>
          <a:xfrm>
            <a:off x="6577500" y="3632200"/>
            <a:ext cx="11228999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Low angle view of a metal spiral staircase"/>
          <p:cNvSpPr/>
          <p:nvPr>
            <p:ph type="pic" sz="quarter" idx="23"/>
          </p:nvPr>
        </p:nvSpPr>
        <p:spPr>
          <a:xfrm>
            <a:off x="146431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Futuristic, white corridor with shadows"/>
          <p:cNvSpPr/>
          <p:nvPr>
            <p:ph type="pic" idx="21"/>
          </p:nvPr>
        </p:nvSpPr>
        <p:spPr>
          <a:xfrm>
            <a:off x="-38100" y="-520700"/>
            <a:ext cx="24447500" cy="147633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F1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1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hyperlink" Target="https://sk.wikipedia.org/wiki/Mestsk%C3%A1_pamiatkov%C3%A1_rezerv%C3%A1cia" TargetMode="External"/><Relationship Id="rId4" Type="http://schemas.openxmlformats.org/officeDocument/2006/relationships/hyperlink" Target="https://sk.wikipedia.org/wiki/Eur%C3%B3pa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hyperlink" Target="https://sk.wikipedia.org/wiki/Medzin%C3%A1rodn%C3%A9_letisko_Ruzyn%C4%9B" TargetMode="External"/><Relationship Id="rId4" Type="http://schemas.openxmlformats.org/officeDocument/2006/relationships/hyperlink" Target="https://sk.wikipedia.org/wiki/Pra%C5%BEsk%C3%A9_metro" TargetMode="Externa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hyperlink" Target="https://sk.wikipedia.org/wiki/Praha_hlavn%C3%AD_n%C3%A1dra%C5%BE%C3%AD" TargetMode="External"/><Relationship Id="rId4" Type="http://schemas.openxmlformats.org/officeDocument/2006/relationships/hyperlink" Target="https://sk.wikipedia.org/wiki/%C5%BDelezni%C4%8Dn%C3%A1_stanica_Praha-Sm%C3%ADchov" TargetMode="External"/><Relationship Id="rId5" Type="http://schemas.openxmlformats.org/officeDocument/2006/relationships/hyperlink" Target="https://sk.wikipedia.org/w/index.php?title=Praha-Libe%C5%88&amp;action=edit&amp;redlink=1" TargetMode="External"/><Relationship Id="rId6" Type="http://schemas.openxmlformats.org/officeDocument/2006/relationships/hyperlink" Target="https://sk.wikipedia.org/w/index.php?title=Masarykovo_n%C3%A1dra%C5%BE%C3%AD&amp;action=edit&amp;redlink=1" TargetMode="External"/><Relationship Id="rId7" Type="http://schemas.openxmlformats.org/officeDocument/2006/relationships/hyperlink" Target="https://sk.wikipedia.org/w/index.php?title=Praha-Vr%C5%A1ovice&amp;action=edit&amp;redlink=1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04/12/202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04/12/2023</a:t>
            </a:r>
          </a:p>
        </p:txBody>
      </p:sp>
      <p:sp>
        <p:nvSpPr>
          <p:cNvPr id="172" name="Hlavné Mesto ČR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Hlavné Mesto ČR</a:t>
            </a:r>
          </a:p>
        </p:txBody>
      </p:sp>
      <p:sp>
        <p:nvSpPr>
          <p:cNvPr id="173" name="Praha"/>
          <p:cNvSpPr txBox="1"/>
          <p:nvPr>
            <p:ph type="ctrTitle"/>
          </p:nvPr>
        </p:nvSpPr>
        <p:spPr>
          <a:xfrm>
            <a:off x="1206498" y="2616200"/>
            <a:ext cx="10602457" cy="4648200"/>
          </a:xfrm>
          <a:prstGeom prst="rect">
            <a:avLst/>
          </a:prstGeom>
        </p:spPr>
        <p:txBody>
          <a:bodyPr/>
          <a:lstStyle/>
          <a:p>
            <a:pPr/>
            <a:r>
              <a:t>Praha</a:t>
            </a:r>
          </a:p>
        </p:txBody>
      </p:sp>
      <p:pic>
        <p:nvPicPr>
          <p:cNvPr id="174" name="Image" descr="Imag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80082" y="3119123"/>
            <a:ext cx="5323832" cy="3642354"/>
          </a:xfrm>
          <a:prstGeom prst="rect">
            <a:avLst/>
          </a:prstGeom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175" name="Image" descr="Imag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431076" y="3119123"/>
            <a:ext cx="3718785" cy="3642354"/>
          </a:xfrm>
          <a:prstGeom prst="rect">
            <a:avLst/>
          </a:prstGeom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Class="entr" nodeType="after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1" grpId="3"/>
      <p:bldP build="whole" bldLvl="1" animBg="1" rev="0" advAuto="0" spid="174" grpId="4"/>
      <p:bldP build="whole" bldLvl="1" animBg="1" rev="0" advAuto="0" spid="173" grpId="1"/>
      <p:bldP build="whole" bldLvl="1" animBg="1" rev="0" advAuto="0" spid="172" grpId="2"/>
      <p:bldP build="whole" bldLvl="1" animBg="1" rev="0" advAuto="0" spid="175" grpId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raha má veľa mestkých častí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Praha má veľa mestkých častí.</a:t>
            </a:r>
          </a:p>
        </p:txBody>
      </p:sp>
      <p:sp>
        <p:nvSpPr>
          <p:cNvPr id="178" name="Mestské Čas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Mestské Časty</a:t>
            </a:r>
          </a:p>
        </p:txBody>
      </p:sp>
      <p:sp>
        <p:nvSpPr>
          <p:cNvPr id="179" name="od 1. júla 2001 platí nasledujúce rozdelenie mesta – 57 mestských častí spravuje 22 správnych obvodov s rozšírenými kompetenciami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od 1. júla 2001 platí nasledujúce rozdelenie mesta – 57 mestských častí spravuje 22 správnych obvodov s rozšírenými kompetenciami.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9" grpId="3"/>
      <p:bldP build="whole" bldLvl="1" animBg="1" rev="0" advAuto="0" spid="177" grpId="2"/>
      <p:bldP build="whole" bldLvl="1" animBg="1" rev="0" advAuto="0" spid="17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raha má bohatú históriu, tu je niečo o jej historickóm centre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Praha má bohatú históriu, tu je niečo o jej historickóm centre.</a:t>
            </a:r>
          </a:p>
        </p:txBody>
      </p:sp>
      <p:sp>
        <p:nvSpPr>
          <p:cNvPr id="182" name="Historické Mestské Centr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95147">
              <a:defRPr spc="-99" sz="996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Historické Mestské Centrum</a:t>
            </a:r>
          </a:p>
        </p:txBody>
      </p:sp>
      <p:sp>
        <p:nvSpPr>
          <p:cNvPr id="183" name="Historické centrum mesta s jedinečnou panorámou Pražského hradu je pamiatkovou rezerváciou UNESCO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Historické centrum mesta s jedinečnou panorámou Pražského hradu je pamiatkovou rezerváciou UNESCO.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Mestská pamiatková rezervácia tu bola zriadená roku 1971 na ploche 8,22 km² a patrí do nej najmä </a:t>
            </a:r>
            <a:r>
              <a:t>Staré Město</a:t>
            </a:r>
            <a:r>
              <a:t>, </a:t>
            </a:r>
            <a:r>
              <a:t>Josefov</a:t>
            </a:r>
            <a:r>
              <a:t>, </a:t>
            </a:r>
            <a:r>
              <a:t>Malá Strana</a:t>
            </a:r>
            <a:r>
              <a:t>, </a:t>
            </a:r>
            <a:r>
              <a:t>Hradčany</a:t>
            </a:r>
            <a:r>
              <a:t> s Pražským hradom, </a:t>
            </a:r>
            <a:r>
              <a:t>Nové Město</a:t>
            </a:r>
            <a:r>
              <a:t> a </a:t>
            </a:r>
            <a:r>
              <a:t>Vyšehrad</a:t>
            </a:r>
            <a:r>
              <a:t>. Je to najrozsiahlejšia </a:t>
            </a:r>
            <a:r>
              <a:rPr>
                <a:hlinkClick r:id="rId3" invalidUrl="" action="" tgtFrame="" tooltip="" history="1" highlightClick="0" endSnd="0"/>
              </a:rPr>
              <a:t>mestská pamiatková rezervácia</a:t>
            </a:r>
            <a:r>
              <a:t> v </a:t>
            </a:r>
            <a:r>
              <a:rPr>
                <a:hlinkClick r:id="rId4" invalidUrl="" action="" tgtFrame="" tooltip="" history="1" highlightClick="0" endSnd="0"/>
              </a:rPr>
              <a:t>Európe</a:t>
            </a:r>
            <a:r>
              <a:t>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V meste je veľa národných kultúrnych pamiatok a tisíce stavebných a umeleckých pamiatok.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Class="entr" nodeType="with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Class="entr" nodeType="with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81" grpId="2"/>
      <p:bldP build="p" bldLvl="1" animBg="1" rev="0" advAuto="0" spid="182" grpId="1"/>
      <p:bldP build="p" bldLvl="1" animBg="1" rev="0" advAuto="0" spid="183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raha používa veľa dopravných prostriedkov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Praha používa veľa dopravných prostriedkov.</a:t>
            </a:r>
          </a:p>
        </p:txBody>
      </p:sp>
      <p:sp>
        <p:nvSpPr>
          <p:cNvPr id="186" name="Doprav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Doprava</a:t>
            </a:r>
          </a:p>
        </p:txBody>
      </p:sp>
      <p:sp>
        <p:nvSpPr>
          <p:cNvPr id="187" name="Letecká doprav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Letecká doprava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rPr>
                <a:hlinkClick r:id="rId3" invalidUrl="" action="" tgtFrame="" tooltip="" history="1" highlightClick="0" endSnd="0"/>
              </a:rPr>
              <a:t>Letisko</a:t>
            </a:r>
            <a:r>
              <a:t> sa nachádza v Ruzyni v severozápadnej časti mesta a je po viedenskom letisku druhým najväčším v strednej Európe. V meste je aj prístav na rieke Vltava.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MHD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Mestskú hromadnú dopravu tvorí integrovaný dopravný systém (PID). Základ tvorí </a:t>
            </a:r>
            <a:r>
              <a:rPr>
                <a:hlinkClick r:id="rId4" invalidUrl="" action="" tgtFrame="" tooltip="" history="1" highlightClick="0" endSnd="0"/>
              </a:rPr>
              <a:t>Pražské metro</a:t>
            </a:r>
            <a:r>
              <a:t> (trate A, B, C), významné sú aj električky a doplnkovú funkciu majú početné autobusy.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Class="entr" nodeType="with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Class="entr" nodeType="with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87" grpId="3"/>
      <p:bldP build="p" bldLvl="1" animBg="1" rev="0" advAuto="0" spid="186" grpId="1"/>
      <p:bldP build="p" bldLvl="1" animBg="1" rev="0" advAuto="0" spid="185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estná doprava…"/>
          <p:cNvSpPr txBox="1"/>
          <p:nvPr>
            <p:ph type="body" idx="1"/>
          </p:nvPr>
        </p:nvSpPr>
        <p:spPr>
          <a:xfrm>
            <a:off x="1206500" y="1407997"/>
            <a:ext cx="21971000" cy="825601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Cestná doprava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Praha je dopravnou križovatkou. Na západe je diaľnica do Plzne a Norimbergu, na východe zas diaľnica do Brna a Ostravy a na severe smerom na Ústí nad Labem a Nemecka a na východe smerom na Hradec Králové.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Železničná doprava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V Prahe existuje mestský železničný systém menom ESKO PRAHA. Najdôležitejšími stanicami v Prahe sú: </a:t>
            </a:r>
            <a:r>
              <a:rPr>
                <a:hlinkClick r:id="rId3" invalidUrl="" action="" tgtFrame="" tooltip="" history="1" highlightClick="0" endSnd="0"/>
              </a:rPr>
              <a:t>Praha-hl.n.</a:t>
            </a:r>
            <a:r>
              <a:t>, </a:t>
            </a:r>
            <a:r>
              <a:rPr>
                <a:hlinkClick r:id="rId4" invalidUrl="" action="" tgtFrame="" tooltip="" history="1" highlightClick="0" endSnd="0"/>
              </a:rPr>
              <a:t>Praha-Smíchov</a:t>
            </a:r>
            <a:r>
              <a:t>, </a:t>
            </a:r>
            <a:r>
              <a:rPr>
                <a:hlinkClick r:id="rId5" invalidUrl="" action="" tgtFrame="" tooltip="" history="1" highlightClick="0" endSnd="0"/>
              </a:rPr>
              <a:t>Praha-Libeň</a:t>
            </a:r>
            <a:r>
              <a:t>, </a:t>
            </a:r>
            <a:r>
              <a:rPr>
                <a:hlinkClick r:id="rId6" invalidUrl="" action="" tgtFrame="" tooltip="" history="1" highlightClick="0" endSnd="0"/>
              </a:rPr>
              <a:t>Praha-Masarykovo nádraží</a:t>
            </a:r>
            <a:r>
              <a:t>, </a:t>
            </a:r>
            <a:r>
              <a:rPr>
                <a:hlinkClick r:id="rId7" invalidUrl="" action="" tgtFrame="" tooltip="" history="1" highlightClick="0" endSnd="0"/>
              </a:rPr>
              <a:t>Praha-Vršovice</a:t>
            </a:r>
            <a:r>
              <a:t> atď.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8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raha má veľmi veľké a rozličné obyvateľstvo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Praha má veľmi veľké a rozličné obyvateľstvo</a:t>
            </a:r>
          </a:p>
        </p:txBody>
      </p:sp>
      <p:sp>
        <p:nvSpPr>
          <p:cNvPr id="192" name="Obyvateľstv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Obyvateľstvo</a:t>
            </a:r>
          </a:p>
        </p:txBody>
      </p:sp>
      <p:sp>
        <p:nvSpPr>
          <p:cNvPr id="193" name="V Prahe žije trvalo takmer 1 400 000 obyvateľov, avšak veľká časť ľudí žijúcich v meste nemá zapísaný trvalý pobyt, údaje z mobilných zariadení a z mestských komunikácií dokázali, že cez 2 000 000 ľudí v meste každodenne prespáva a okolo 350 000 ľudí do 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V Prahe žije trvalo takmer 1 400 000 obyvateľov, avšak veľká časť ľudí žijúcich v meste nemá zapísaný trvalý pobyt, údaje z mobilných zariadení a z mestských komunikácií dokázali, že cez 2 000 000 ľudí v meste každodenne prespáva a okolo 350 000 ľudí do mesta dochádza za prácou alebo za vzdelaním čo zvyšuje počet až na 2 400 000, čo je vyše 20 % celkového obyvateľstva Česka. Väčšina z nich však žije v okrajových štvrtiach a najmä nových sídliskách, rovnako ako v ostatných hlavných mestách Európy; v historickom centre žije cca 100 000 ľudí.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Class="entr" nodeType="with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Class="entr" nodeType="with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92" grpId="1"/>
      <p:bldP build="p" bldLvl="1" animBg="1" rev="0" advAuto="0" spid="193" grpId="3"/>
      <p:bldP build="p" bldLvl="1" animBg="1" rev="0" advAuto="0" spid="19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raha má rozličné Počasi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Praha má rozličné Počasie</a:t>
            </a:r>
          </a:p>
        </p:txBody>
      </p:sp>
      <p:sp>
        <p:nvSpPr>
          <p:cNvPr id="196" name="Počas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Počasie</a:t>
            </a:r>
          </a:p>
        </p:txBody>
      </p:sp>
      <p:sp>
        <p:nvSpPr>
          <p:cNvPr id="197" name="Praha leží v oblasti severného mierneho pásma s výrazným striedaním štyroch ročných období na prechode medzi oceánskym a pevninským podnebím. Zrážkovo a teplotou mesto patrí do oblasti suchej a veľmi suchej. Charakteristický je rozdiel medzi podnebím v P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Praha leží v oblasti severného mierneho pásma s výrazným striedaním štyroch ročných období na prechode medzi oceánskym a pevninským podnebím. Zrážkovo a teplotou mesto patrí do oblasti suchej a veľmi suchej. Charakteristický je rozdiel medzi podnebím v Pražskej kotline a v okolitej náhornej plošine. Väčšinu Prahy chráni pred západnými vetrami Petřín a Letná. Pre záveternú polohu sú v meste časté opary, dymy a hmly. Priemerná januárová teplota je 0,7 ˚C a priemerná júlová teplota 20,1 ˚C. Ročne spadne okolo 456,5 mm zrážok a priemerná ročná teplota je 10,4 ˚C.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Class="entr" nodeType="with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Class="entr" nodeType="with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96" grpId="1"/>
      <p:bldP build="p" bldLvl="1" animBg="1" rev="0" advAuto="0" spid="195" grpId="2"/>
      <p:bldP build="p" bldLvl="1" animBg="1" rev="0" advAuto="0" spid="197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903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 meste Praha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 o meste Praha.</a:t>
            </a:r>
          </a:p>
        </p:txBody>
      </p:sp>
      <p:sp>
        <p:nvSpPr>
          <p:cNvPr id="200" name="Stručné Informác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Stručné Informácie</a:t>
            </a:r>
          </a:p>
        </p:txBody>
      </p:sp>
      <p:sp>
        <p:nvSpPr>
          <p:cNvPr id="201" name="Štát…"/>
          <p:cNvSpPr txBox="1"/>
          <p:nvPr>
            <p:ph type="body" sz="half" idx="1"/>
          </p:nvPr>
        </p:nvSpPr>
        <p:spPr>
          <a:xfrm>
            <a:off x="1206500" y="4248504"/>
            <a:ext cx="10096197" cy="825601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Štát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Česká Republika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Kraj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Hlavné mesto Praha</a:t>
            </a:r>
            <a:endParaRPr sz="1250"/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Okres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Hlavné mesto Praha</a:t>
            </a:r>
          </a:p>
        </p:txBody>
      </p:sp>
      <p:sp>
        <p:nvSpPr>
          <p:cNvPr id="202" name="Vodstvo…"/>
          <p:cNvSpPr txBox="1"/>
          <p:nvPr/>
        </p:nvSpPr>
        <p:spPr>
          <a:xfrm>
            <a:off x="12326912" y="4248504"/>
            <a:ext cx="10096197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Vodstvo</a:t>
            </a:r>
          </a:p>
          <a:p>
            <a: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Rieka Vltava</a:t>
            </a:r>
          </a:p>
          <a:p>
            <a: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Vznik</a:t>
            </a:r>
          </a:p>
          <a:p>
            <a: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9. Storočie</a:t>
            </a:r>
          </a:p>
          <a:p>
            <a: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PSČ</a:t>
            </a:r>
          </a:p>
          <a:p>
            <a:pPr>
              <a:defRPr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1XX XXX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Class="entr" nodeType="withEffect" presetSubtype="8" presetID="2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Class="entr" nodeType="with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Class="entr" nodeType="withEffect" presetSubtype="8" presetID="2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9" grpId="2"/>
      <p:bldP build="p" bldLvl="5" animBg="1" rev="0" advAuto="0" spid="201" grpId="3"/>
      <p:bldP build="p" bldLvl="5" animBg="1" rev="0" advAuto="0" spid="202" grpId="4"/>
      <p:bldP build="p" bldLvl="5" animBg="1" rev="0" advAuto="0" spid="20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Koniec."/>
          <p:cNvSpPr txBox="1"/>
          <p:nvPr>
            <p:ph type="body" sz="half" idx="1"/>
          </p:nvPr>
        </p:nvSpPr>
        <p:spPr>
          <a:xfrm>
            <a:off x="1206500" y="1480592"/>
            <a:ext cx="21971000" cy="40894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Phosphate Inline"/>
                <a:ea typeface="Phosphate Inline"/>
                <a:cs typeface="Phosphate Inline"/>
                <a:sym typeface="Phosphate Inline"/>
              </a:defRPr>
            </a:lvl1pPr>
          </a:lstStyle>
          <a:p>
            <a:pPr/>
            <a:r>
              <a:t>Koniec.</a:t>
            </a:r>
          </a:p>
        </p:txBody>
      </p:sp>
      <p:pic>
        <p:nvPicPr>
          <p:cNvPr id="205" name="giphy.gif" descr="giphy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4000" y="5469540"/>
            <a:ext cx="6096000" cy="609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Class="entr" nodeType="after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5" grpId="1"/>
      <p:bldP build="whole" bldLvl="1" animBg="1" rev="0" advAuto="0" spid="204" grpId="2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36_DynamicWavesLight">
  <a:themeElements>
    <a:clrScheme name="36_DynamicWavesLight">
      <a:dk1>
        <a:srgbClr val="53585F"/>
      </a:dk1>
      <a:lt1>
        <a:srgbClr val="5F3E0C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6_DynamicWaves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6_DynamicWaves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6_DynamicWavesLight">
  <a:themeElements>
    <a:clrScheme name="36_DynamicWaves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6_DynamicWaves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6_DynamicWaves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