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9" r:id="rId1"/>
    <p:sldMasterId id="2147483660" r:id="rId2"/>
    <p:sldMasterId id="2147483788" r:id="rId3"/>
    <p:sldMasterId id="2147483767" r:id="rId4"/>
  </p:sldMasterIdLst>
  <p:notesMasterIdLst>
    <p:notesMasterId r:id="rId25"/>
  </p:notesMasterIdLst>
  <p:handoutMasterIdLst>
    <p:handoutMasterId r:id="rId26"/>
  </p:handoutMasterIdLst>
  <p:sldIdLst>
    <p:sldId id="282" r:id="rId5"/>
    <p:sldId id="277" r:id="rId6"/>
    <p:sldId id="311" r:id="rId7"/>
    <p:sldId id="313" r:id="rId8"/>
    <p:sldId id="314" r:id="rId9"/>
    <p:sldId id="317" r:id="rId10"/>
    <p:sldId id="316" r:id="rId11"/>
    <p:sldId id="308" r:id="rId12"/>
    <p:sldId id="318" r:id="rId13"/>
    <p:sldId id="319" r:id="rId14"/>
    <p:sldId id="315" r:id="rId15"/>
    <p:sldId id="312" r:id="rId16"/>
    <p:sldId id="297" r:id="rId17"/>
    <p:sldId id="320" r:id="rId18"/>
    <p:sldId id="321" r:id="rId19"/>
    <p:sldId id="322" r:id="rId20"/>
    <p:sldId id="323" r:id="rId21"/>
    <p:sldId id="298" r:id="rId22"/>
    <p:sldId id="280" r:id="rId23"/>
    <p:sldId id="324" r:id="rId24"/>
  </p:sldIdLst>
  <p:sldSz cx="14630400" cy="8229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5" userDrawn="1">
          <p15:clr>
            <a:srgbClr val="A4A3A4"/>
          </p15:clr>
        </p15:guide>
        <p15:guide id="2" pos="322" userDrawn="1">
          <p15:clr>
            <a:srgbClr val="A4A3A4"/>
          </p15:clr>
        </p15:guide>
        <p15:guide id="3" pos="8894" userDrawn="1">
          <p15:clr>
            <a:srgbClr val="A4A3A4"/>
          </p15:clr>
        </p15:guide>
        <p15:guide id="4" orient="horz" pos="4629" userDrawn="1">
          <p15:clr>
            <a:srgbClr val="A4A3A4"/>
          </p15:clr>
        </p15:guide>
        <p15:guide id="5" orient="horz" pos="551" userDrawn="1">
          <p15:clr>
            <a:srgbClr val="A4A3A4"/>
          </p15:clr>
        </p15:guide>
        <p15:guide id="6" orient="horz" pos="49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C5DE"/>
    <a:srgbClr val="1218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98" autoAdjust="0"/>
    <p:restoredTop sz="91123" autoAdjust="0"/>
  </p:normalViewPr>
  <p:slideViewPr>
    <p:cSldViewPr snapToGrid="0">
      <p:cViewPr varScale="1">
        <p:scale>
          <a:sx n="35" d="100"/>
          <a:sy n="35" d="100"/>
        </p:scale>
        <p:origin x="58" y="600"/>
      </p:cViewPr>
      <p:guideLst>
        <p:guide orient="horz" pos="415"/>
        <p:guide pos="322"/>
        <p:guide pos="8894"/>
        <p:guide orient="horz" pos="4629"/>
        <p:guide orient="horz" pos="551"/>
        <p:guide orient="horz" pos="49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75" d="100"/>
          <a:sy n="75" d="100"/>
        </p:scale>
        <p:origin x="2937" y="51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5A9CE26-6302-4028-8BB3-3BEA3EAE9D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sk-SK"/>
              <a:t>Informatika 2.0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3D85EA-A78A-471D-9976-00A8A61CAE0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A2A02A-7504-4CF2-9B79-804973A0E722}" type="datetimeFigureOut">
              <a:rPr lang="sk-SK" smtClean="0"/>
              <a:t>15. 3. 2023</a:t>
            </a:fld>
            <a:endParaRPr lang="sk-S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9A07BE-8709-4153-BD48-70C5CA45EA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7F62B0-4081-4AD5-B430-C9FBABD316A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90FC84-0E21-4873-818D-BB215F7149F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17020925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svg"/><Relationship Id="rId2" Type="http://schemas.openxmlformats.org/officeDocument/2006/relationships/image" Target="../media/image59.png"/><Relationship Id="rId1" Type="http://schemas.openxmlformats.org/officeDocument/2006/relationships/theme" Target="../theme/theme5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hyperlink" Target="https://creativecommons.org/licenses/by/4.0/deed.sk" TargetMode="Externa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0000"/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69000" t="-20000" r="-69000" b="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sk-SK" dirty="0"/>
              <a:t>Informatika 2.0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22518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E6F6BF-9537-4C3B-A537-937261FF912A}" type="slidenum">
              <a:rPr lang="sk-SK" smtClean="0"/>
              <a:t>‹#›</a:t>
            </a:fld>
            <a:endParaRPr lang="sk-SK"/>
          </a:p>
        </p:txBody>
      </p:sp>
      <p:sp>
        <p:nvSpPr>
          <p:cNvPr id="8" name="Slide Image Placeholder 7">
            <a:extLst>
              <a:ext uri="{FF2B5EF4-FFF2-40B4-BE49-F238E27FC236}">
                <a16:creationId xmlns:a16="http://schemas.microsoft.com/office/drawing/2014/main" id="{0929BD8B-046D-4716-8881-BE88A49DC3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10" name="Notes Placeholder 9">
            <a:extLst>
              <a:ext uri="{FF2B5EF4-FFF2-40B4-BE49-F238E27FC236}">
                <a16:creationId xmlns:a16="http://schemas.microsoft.com/office/drawing/2014/main" id="{14474985-BEDA-47FF-BB1E-D7804A3987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k-SK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3663D7F-8AC1-4C59-B935-9C272F9F397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9D5DB1-7924-47C6-B73A-07050B67BA15}" type="datetimeFigureOut">
              <a:rPr lang="sk-SK" smtClean="0"/>
              <a:t>15. 3. 2023</a:t>
            </a:fld>
            <a:endParaRPr lang="sk-SK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F56A125C-602E-4C14-80A5-BACE9021BED5}"/>
              </a:ext>
            </a:extLst>
          </p:cNvPr>
          <p:cNvSpPr txBox="1">
            <a:spLocks/>
          </p:cNvSpPr>
          <p:nvPr/>
        </p:nvSpPr>
        <p:spPr>
          <a:xfrm>
            <a:off x="1550503" y="7490972"/>
            <a:ext cx="6236095" cy="4381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k-SK" sz="1100" baseline="0" dirty="0">
              <a:latin typeface="Calibri" panose="020F0502020204030204" pitchFamily="34" charset="0"/>
            </a:endParaRPr>
          </a:p>
        </p:txBody>
      </p:sp>
      <p:pic>
        <p:nvPicPr>
          <p:cNvPr id="13" name="Graphic 12">
            <a:hlinkClick r:id="rId4"/>
            <a:extLst>
              <a:ext uri="{FF2B5EF4-FFF2-40B4-BE49-F238E27FC236}">
                <a16:creationId xmlns:a16="http://schemas.microsoft.com/office/drawing/2014/main" id="{20AE59D9-FB6E-4A5D-B7E5-9FBDB24F1A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8820" y="8685213"/>
            <a:ext cx="988859" cy="34610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BA48D46-B94C-4B87-83CA-DCC16CAA29D8}"/>
              </a:ext>
            </a:extLst>
          </p:cNvPr>
          <p:cNvSpPr txBox="1"/>
          <p:nvPr/>
        </p:nvSpPr>
        <p:spPr>
          <a:xfrm>
            <a:off x="1097679" y="8642819"/>
            <a:ext cx="389572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1100" dirty="0">
                <a:solidFill>
                  <a:srgbClr val="121856"/>
                </a:solidFill>
                <a:latin typeface="Calibri" panose="020F0502020204030204" pitchFamily="34" charset="0"/>
              </a:rPr>
              <a:t>Tento materiál je zverejnený pod licenciou</a:t>
            </a:r>
            <a:r>
              <a:rPr lang="sk-SK" sz="1100" dirty="0">
                <a:latin typeface="Calibri" panose="020F0502020204030204" pitchFamily="34" charset="0"/>
              </a:rPr>
              <a:t> </a:t>
            </a:r>
            <a:r>
              <a:rPr lang="sk-SK" sz="1100" dirty="0">
                <a:solidFill>
                  <a:srgbClr val="51C5DE"/>
                </a:solidFill>
                <a:latin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 4.0</a:t>
            </a:r>
            <a:r>
              <a:rPr lang="sk-SK" sz="1100" dirty="0">
                <a:latin typeface="Calibri" panose="020F0502020204030204" pitchFamily="34" charset="0"/>
              </a:rPr>
              <a:t> .</a:t>
            </a:r>
          </a:p>
          <a:p>
            <a:r>
              <a:rPr lang="sk-SK" sz="1100" dirty="0">
                <a:solidFill>
                  <a:srgbClr val="121856"/>
                </a:solidFill>
                <a:latin typeface="Calibri" panose="020F0502020204030204" pitchFamily="34" charset="0"/>
              </a:rPr>
              <a:t>Môžete ho voľne používať, upravovať, a zdieľať pod</a:t>
            </a:r>
            <a:r>
              <a:rPr lang="sk-SK" sz="1100" dirty="0">
                <a:latin typeface="Calibri" panose="020F0502020204030204" pitchFamily="34" charset="0"/>
              </a:rPr>
              <a:t> </a:t>
            </a:r>
            <a:r>
              <a:rPr lang="sk-SK" sz="1100" dirty="0">
                <a:solidFill>
                  <a:srgbClr val="51C5DE"/>
                </a:solidFill>
                <a:latin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jednou podmienkou</a:t>
            </a:r>
            <a:r>
              <a:rPr lang="sk-SK" sz="1100" dirty="0">
                <a:latin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11025626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1097280" rtl="0" eaLnBrk="1" latinLnBrk="0" hangingPunct="1">
      <a:defRPr sz="1440" kern="1200">
        <a:solidFill>
          <a:srgbClr val="121856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1440" kern="1200">
        <a:solidFill>
          <a:srgbClr val="121856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1440" kern="1200">
        <a:solidFill>
          <a:srgbClr val="121856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1440" kern="1200">
        <a:solidFill>
          <a:srgbClr val="121856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1440" kern="1200">
        <a:solidFill>
          <a:srgbClr val="121856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informatika20.sk/spatna-vazba-ss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6zaLQkPadvo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youtu.be/pzJzdQQNUtU" TargetMode="Externa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informatika20.sk/ziaci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sk.wikipedia.org/wiki/Huby" TargetMode="Externa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k.wikipedia.org/wiki/Huby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w2lES-5Ynbk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youtu.be/pzJzdQQNUtU" TargetMode="Externa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k.wikipedia.org/wiki/Huby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vfAdcbOUc0Q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youtu.be/pzJzdQQNUtU" TargetMode="Externa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informatika20.sk/ziaci/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sk.wikipedia.org/wiki/Expl0ited" TargetMode="Externa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sk.wikipedia.org/wiki/Expl0ited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informatika20.sk/spatna-vazba-ss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/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k-SK" b="0" dirty="0"/>
              <a:t>Na tejto hodine si vysvetlíme rozdiel medzi formátovaným a neformátovaným textom a prečo je to dôležité. Žiaci si prejdú možnosti formátovania v textovom editore.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sk-SK" b="1" dirty="0"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b="0" dirty="0"/>
              <a:t>3 minút </a:t>
            </a:r>
            <a:r>
              <a:rPr lang="sk-SK" b="1" dirty="0"/>
              <a:t>– Otvorenie hodiny </a:t>
            </a:r>
            <a:r>
              <a:rPr lang="sk-SK" b="0" dirty="0"/>
              <a:t>–</a:t>
            </a:r>
            <a:r>
              <a:rPr lang="sk-SK" b="1" dirty="0"/>
              <a:t> </a:t>
            </a:r>
            <a:r>
              <a:rPr lang="sk-SK" b="0" dirty="0"/>
              <a:t>Opakovanie – Čo sme preberali na minulej hodine? – </a:t>
            </a:r>
            <a:r>
              <a:rPr lang="sk-SK" b="1" dirty="0"/>
              <a:t>(snímka 3)</a:t>
            </a:r>
            <a:endParaRPr lang="sk-SK" b="0" dirty="0"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b="0" dirty="0"/>
              <a:t>22 minút</a:t>
            </a:r>
            <a:r>
              <a:rPr lang="sk-SK" b="1" dirty="0"/>
              <a:t> – Predstavenie nového obsahu </a:t>
            </a:r>
            <a:r>
              <a:rPr lang="sk-SK" b="0" dirty="0"/>
              <a:t>–</a:t>
            </a:r>
            <a:r>
              <a:rPr lang="sk-SK" b="1" dirty="0"/>
              <a:t> </a:t>
            </a:r>
            <a:r>
              <a:rPr lang="sk-SK" b="0" dirty="0"/>
              <a:t>Diskusia + krátke zhrnutie + video + spoločné precvičovanie – </a:t>
            </a:r>
            <a:r>
              <a:rPr lang="sk-SK" b="1" dirty="0"/>
              <a:t>(snímky 4 – 14)</a:t>
            </a: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b="0" dirty="0"/>
              <a:t>15 minút </a:t>
            </a:r>
            <a:r>
              <a:rPr lang="sk-SK" b="1" dirty="0"/>
              <a:t>– Samostatná práca žiakov </a:t>
            </a:r>
            <a:r>
              <a:rPr lang="sk-SK" b="0" dirty="0"/>
              <a:t>–</a:t>
            </a:r>
            <a:r>
              <a:rPr lang="sk-SK" b="1" dirty="0"/>
              <a:t> </a:t>
            </a:r>
            <a:r>
              <a:rPr lang="sk-SK" b="0" dirty="0"/>
              <a:t>Cvičenie – </a:t>
            </a:r>
            <a:r>
              <a:rPr lang="sk-SK" b="1" dirty="0"/>
              <a:t>(snímky 15 – 17)</a:t>
            </a: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b="0" dirty="0"/>
              <a:t>5 minút</a:t>
            </a:r>
            <a:r>
              <a:rPr lang="sk-SK" b="1" dirty="0"/>
              <a:t> – Overenie pochopenia a záver </a:t>
            </a:r>
            <a:r>
              <a:rPr lang="sk-SK" b="0" dirty="0"/>
              <a:t>–</a:t>
            </a:r>
            <a:r>
              <a:rPr lang="sk-SK" b="1" dirty="0"/>
              <a:t> </a:t>
            </a:r>
            <a:r>
              <a:rPr lang="sk-SK" b="0" dirty="0"/>
              <a:t>Diskusia a spätná väzba – </a:t>
            </a:r>
            <a:r>
              <a:rPr lang="sk-SK" b="1" dirty="0"/>
              <a:t>(snímka 18)</a:t>
            </a: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endParaRPr lang="sk-SK" b="0" dirty="0"/>
          </a:p>
          <a:p>
            <a:pPr marL="285750" marR="0" lvl="0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 typeface="Wingdings" panose="05000000000000000000" pitchFamily="2" charset="2"/>
              <a:buChar char="§"/>
              <a:tabLst/>
              <a:defRPr/>
            </a:pPr>
            <a:r>
              <a:rPr lang="sk-SK" b="1" dirty="0"/>
              <a:t>Na túto hodinu budete potrebovať: </a:t>
            </a:r>
            <a:r>
              <a:rPr lang="sk-SK" dirty="0"/>
              <a:t>projektor, počítače, internetové pripojenie, textový editor </a:t>
            </a:r>
          </a:p>
          <a:p>
            <a:pPr marL="285750" marR="0" lvl="0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 typeface="Wingdings" panose="05000000000000000000" pitchFamily="2" charset="2"/>
              <a:buChar char="§"/>
              <a:tabLst/>
              <a:defRPr/>
            </a:pPr>
            <a:endParaRPr lang="sk-SK" dirty="0"/>
          </a:p>
          <a:p>
            <a:pPr marL="285750" marR="0" lvl="0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 typeface="Wingdings" panose="05000000000000000000" pitchFamily="2" charset="2"/>
              <a:buChar char="§"/>
              <a:tabLst/>
              <a:defRPr/>
            </a:pPr>
            <a:r>
              <a:rPr lang="sk-SK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Na tejto vyučovacej hodine budú žiaci pracovať s vybraným článkom. </a:t>
            </a:r>
            <a:r>
              <a:rPr lang="sk-SK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Pred hodinou odporúčame, aby ste článok skontrolovali a prípadne použili iný, na ktorom si žiaci môžu precvičiť nové nadobudnuté zručnosti.</a:t>
            </a:r>
            <a:endParaRPr lang="sk-SK" b="1" dirty="0"/>
          </a:p>
          <a:p>
            <a:pPr marL="285750" marR="0" lvl="0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 typeface="Wingdings" panose="05000000000000000000" pitchFamily="2" charset="2"/>
              <a:buChar char="§"/>
              <a:tabLst/>
              <a:defRPr/>
            </a:pPr>
            <a:endParaRPr lang="sk-SK" b="1" dirty="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1856"/>
              </a:buClr>
              <a:buSzPts val="1400"/>
              <a:buFont typeface="Noto Sans Symbols"/>
              <a:buChar char="▪"/>
            </a:pPr>
            <a:r>
              <a:rPr lang="sk-SK" dirty="0"/>
              <a:t>Môžete motivovať žiakov k tomu, aby si trénovali písanie poznámok toho, čo považujú na hodine za dôležité. 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1856"/>
              </a:buClr>
              <a:buSzPts val="1400"/>
              <a:buFont typeface="Noto Sans Symbols"/>
              <a:buChar char="▪"/>
            </a:pPr>
            <a:r>
              <a:rPr lang="sk-SK" dirty="0"/>
              <a:t>Ak chcete so žiakmi zdieľať prezentáciu, odporúčame poslať žiakom prezentáciu bez poznámok učiteľa.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1856"/>
              </a:buClr>
              <a:buSzPts val="1400"/>
              <a:buFont typeface="Noto Sans Symbols"/>
              <a:buChar char="▪"/>
            </a:pPr>
            <a:r>
              <a:rPr lang="sk-SK" dirty="0"/>
              <a:t>Pre utvrdenie získaných informácií z hodiny môžete využiť rôzne platformy (</a:t>
            </a:r>
            <a:r>
              <a:rPr lang="sk-SK" dirty="0" err="1"/>
              <a:t>Kahoot</a:t>
            </a:r>
            <a:r>
              <a:rPr lang="sk-SK" dirty="0"/>
              <a:t>!, </a:t>
            </a:r>
            <a:r>
              <a:rPr lang="sk-SK" dirty="0" err="1"/>
              <a:t>Sli.do</a:t>
            </a:r>
            <a:r>
              <a:rPr lang="sk-SK" dirty="0"/>
              <a:t> a iné) na mini-kvíz pre žiakov.</a:t>
            </a:r>
          </a:p>
          <a:p>
            <a:pPr marL="285750" marR="0" lvl="0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 typeface="Wingdings" panose="05000000000000000000" pitchFamily="2" charset="2"/>
              <a:buChar char="§"/>
              <a:tabLst/>
              <a:defRPr/>
            </a:pPr>
            <a:endParaRPr lang="sk-SK" b="1" dirty="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Noto Sans Symbols"/>
              <a:buChar char="▪"/>
            </a:pPr>
            <a:r>
              <a:rPr lang="pl-PL" b="1" dirty="0" err="1">
                <a:solidFill>
                  <a:srgbClr val="FF0000"/>
                </a:solidFill>
              </a:rPr>
              <a:t>Kľúčové</a:t>
            </a:r>
            <a:r>
              <a:rPr lang="pl-PL" b="1" dirty="0">
                <a:solidFill>
                  <a:srgbClr val="FF0000"/>
                </a:solidFill>
              </a:rPr>
              <a:t> </a:t>
            </a:r>
            <a:r>
              <a:rPr lang="pl-PL" b="1" dirty="0" err="1">
                <a:solidFill>
                  <a:srgbClr val="FF0000"/>
                </a:solidFill>
              </a:rPr>
              <a:t>slová</a:t>
            </a:r>
            <a:r>
              <a:rPr lang="pl-PL" b="1" dirty="0">
                <a:solidFill>
                  <a:srgbClr val="FF0000"/>
                </a:solidFill>
              </a:rPr>
              <a:t>:</a:t>
            </a:r>
            <a:endParaRPr lang="pl-PL" dirty="0"/>
          </a:p>
          <a:p>
            <a:pPr marL="834389" marR="0" lvl="1" indent="-28574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Noto Sans Symbols"/>
              <a:buChar char="▪"/>
            </a:pPr>
            <a:r>
              <a:rPr lang="pl-PL" dirty="0" err="1">
                <a:solidFill>
                  <a:srgbClr val="FF0000"/>
                </a:solidFill>
              </a:rPr>
              <a:t>Pformátovanie</a:t>
            </a:r>
            <a:endParaRPr lang="pl-PL" dirty="0">
              <a:solidFill>
                <a:srgbClr val="FF0000"/>
              </a:solidFill>
            </a:endParaRPr>
          </a:p>
          <a:p>
            <a:pPr marL="834389" marR="0" lvl="1" indent="-28574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Noto Sans Symbols"/>
              <a:buChar char="▪"/>
            </a:pPr>
            <a:r>
              <a:rPr lang="pl-PL" b="0" dirty="0" err="1">
                <a:solidFill>
                  <a:srgbClr val="FF0000"/>
                </a:solidFill>
              </a:rPr>
              <a:t>Štýly</a:t>
            </a:r>
            <a:endParaRPr lang="pl-PL" b="0" dirty="0">
              <a:solidFill>
                <a:srgbClr val="FF0000"/>
              </a:solidFill>
            </a:endParaRPr>
          </a:p>
          <a:p>
            <a:pPr marL="834389" marR="0" lvl="1" indent="-28574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Noto Sans Symbols"/>
              <a:buChar char="▪"/>
            </a:pPr>
            <a:r>
              <a:rPr lang="pl-PL" b="0" dirty="0" err="1">
                <a:solidFill>
                  <a:srgbClr val="FF0000"/>
                </a:solidFill>
              </a:rPr>
              <a:t>Odseky</a:t>
            </a:r>
            <a:endParaRPr lang="pl-PL" b="0" dirty="0">
              <a:solidFill>
                <a:srgbClr val="FF0000"/>
              </a:solidFill>
            </a:endParaRPr>
          </a:p>
          <a:p>
            <a:pPr marL="834389" marR="0" lvl="1" indent="-28574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Noto Sans Symbols"/>
              <a:buChar char="▪"/>
            </a:pPr>
            <a:r>
              <a:rPr lang="pl-PL" b="0" dirty="0" err="1">
                <a:solidFill>
                  <a:srgbClr val="FF0000"/>
                </a:solidFill>
              </a:rPr>
              <a:t>Číslovanie</a:t>
            </a:r>
            <a:endParaRPr lang="pl-PL" b="0" dirty="0">
              <a:solidFill>
                <a:srgbClr val="FF0000"/>
              </a:solidFill>
            </a:endParaRPr>
          </a:p>
          <a:p>
            <a:pPr marL="834389" marR="0" lvl="1" indent="-28574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Noto Sans Symbols"/>
              <a:buChar char="▪"/>
            </a:pPr>
            <a:r>
              <a:rPr lang="pl-PL" b="0" dirty="0">
                <a:solidFill>
                  <a:srgbClr val="FF0000"/>
                </a:solidFill>
              </a:rPr>
              <a:t>Hierarchia textu</a:t>
            </a:r>
          </a:p>
          <a:p>
            <a:pPr marL="834389" marR="0" lvl="1" indent="-28574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Noto Sans Symbols"/>
              <a:buChar char="▪"/>
            </a:pPr>
            <a:endParaRPr lang="sk-SK" b="1" dirty="0"/>
          </a:p>
          <a:p>
            <a:pPr marL="285750" marR="0" lvl="0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 typeface="Wingdings" panose="05000000000000000000" pitchFamily="2" charset="2"/>
              <a:buChar char="§"/>
              <a:tabLst/>
              <a:defRPr/>
            </a:pPr>
            <a:r>
              <a:rPr lang="sk-SK" b="1" dirty="0"/>
              <a:t>Spätnú väzbu</a:t>
            </a:r>
            <a:r>
              <a:rPr lang="sk-SK" dirty="0"/>
              <a:t> na tento plán hodiny nám môžete dať tu:</a:t>
            </a:r>
            <a:r>
              <a:rPr lang="sk-SK" u="none" dirty="0">
                <a:solidFill>
                  <a:srgbClr val="121856"/>
                </a:solidFill>
              </a:rPr>
              <a:t> </a:t>
            </a:r>
            <a:r>
              <a:rPr lang="sk-SK" dirty="0">
                <a:hlinkClick r:id="rId3"/>
              </a:rPr>
              <a:t>informatika20.sk/spatna-vazba-ss</a:t>
            </a:r>
            <a:endParaRPr lang="sk-SK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35F5CD14-F207-44AB-B22C-121D209FB5A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k-SK"/>
              <a:t>Informatika 2.0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34845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/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None/>
            </a:pPr>
            <a:r>
              <a:rPr lang="sk-SK" b="1" dirty="0"/>
              <a:t>Ciele hodiny</a:t>
            </a:r>
            <a:endParaRPr lang="sk-SK" dirty="0"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Schodíky značia náročnosť úlohy, alebo daného cieľa.</a:t>
            </a: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Niektorí žiaci budú schopní dosiahnuť na tejto hodine jedno-</a:t>
            </a:r>
            <a:r>
              <a:rPr lang="sk-SK" dirty="0" err="1"/>
              <a:t>schodíkové</a:t>
            </a:r>
            <a:r>
              <a:rPr lang="sk-SK" dirty="0"/>
              <a:t> ciele, no niektorí už možno tieto schopnosti majú. Pre nich sme pripravili náročnejšie ciele/úlohy.</a:t>
            </a: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Nie každý žiak musí dosiahnuť všetky ciele.</a:t>
            </a: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Na tejto hodine sú pre tretiu úroveň vytvorené 2 ciele, je na vás, či sa rozhodnete prejsť oba.</a:t>
            </a:r>
          </a:p>
          <a:p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9328EBC9-49D1-46C3-A480-6C8F32A6C37A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k-SK"/>
              <a:t>Informatika 2.0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89701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sk-SK" sz="1440" b="1" i="0" u="none" strike="noStrike" kern="1200" dirty="0">
                <a:solidFill>
                  <a:srgbClr val="121856"/>
                </a:solidFill>
                <a:effectLst/>
                <a:latin typeface="+mn-lt"/>
                <a:ea typeface="+mn-ea"/>
                <a:cs typeface="+mn-cs"/>
              </a:rPr>
              <a:t>5 minút – Otvorenie hodiny (snímka 3)</a:t>
            </a:r>
          </a:p>
          <a:p>
            <a:pPr marL="424800" indent="-285750" rtl="0">
              <a:buFont typeface="Arial" panose="020B0604020202020204" pitchFamily="34" charset="0"/>
              <a:buChar char="•"/>
            </a:pPr>
            <a:r>
              <a:rPr lang="sk-SK" sz="1440" b="0" i="0" u="none" strike="noStrike" kern="1200" dirty="0">
                <a:solidFill>
                  <a:srgbClr val="121856"/>
                </a:solidFill>
                <a:effectLst/>
                <a:latin typeface="+mn-lt"/>
                <a:ea typeface="+mn-ea"/>
                <a:cs typeface="+mn-cs"/>
              </a:rPr>
              <a:t>Opakovanie, čo sme preberali na minulej hodine:</a:t>
            </a:r>
            <a:endParaRPr lang="sk-SK" b="0" dirty="0">
              <a:effectLst/>
            </a:endParaRPr>
          </a:p>
          <a:p>
            <a:pPr marL="741600" lvl="1" indent="-285750" rtl="0" fontAlgn="base">
              <a:buFont typeface="Arial" panose="020B0604020202020204" pitchFamily="34" charset="0"/>
              <a:buChar char="•"/>
            </a:pPr>
            <a:r>
              <a:rPr lang="sk-SK" sz="1440" b="0" i="0" u="none" strike="noStrike" kern="1200" dirty="0">
                <a:solidFill>
                  <a:srgbClr val="121856"/>
                </a:solidFill>
                <a:effectLst/>
                <a:latin typeface="+mn-lt"/>
                <a:ea typeface="+mn-ea"/>
                <a:cs typeface="+mn-cs"/>
              </a:rPr>
              <a:t>Načo slúži titulka časopisu a aké grafické prvky obsahuje? </a:t>
            </a:r>
          </a:p>
          <a:p>
            <a:pPr marL="741600" lvl="1" indent="-285750" rtl="0" fontAlgn="base">
              <a:buFont typeface="Arial" panose="020B0604020202020204" pitchFamily="34" charset="0"/>
              <a:buChar char="•"/>
            </a:pPr>
            <a:r>
              <a:rPr lang="sk-SK" sz="1440" b="0" i="0" u="none" strike="noStrike" kern="1200" dirty="0">
                <a:solidFill>
                  <a:srgbClr val="121856"/>
                </a:solidFill>
                <a:effectLst/>
                <a:latin typeface="+mn-lt"/>
                <a:ea typeface="+mn-ea"/>
                <a:cs typeface="+mn-cs"/>
              </a:rPr>
              <a:t>Aké grafické objekty je možné vkladať do textového editora? </a:t>
            </a:r>
          </a:p>
          <a:p>
            <a:endParaRPr lang="sk-SK" dirty="0"/>
          </a:p>
        </p:txBody>
      </p:sp>
      <p:sp>
        <p:nvSpPr>
          <p:cNvPr id="4" name="Zástupný objekt pre hlavičku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k-SK"/>
              <a:t>Informatika 2.0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347466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b="1" dirty="0"/>
              <a:t>22 minút – Predstavenie nového obsahu (snímky 4 – 14)</a:t>
            </a:r>
          </a:p>
          <a:p>
            <a:pPr marL="424800" marR="0" lvl="0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k-SK" b="0" dirty="0"/>
              <a:t>Na obrázkoch sú príklady vľavo formátovaného a vpravo neformátovaného textu. </a:t>
            </a:r>
          </a:p>
          <a:p>
            <a:pPr marL="424800" marR="0" lvl="0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k-SK" b="0" dirty="0"/>
              <a:t>Opýtajte sa žiakov:</a:t>
            </a:r>
          </a:p>
          <a:p>
            <a:pPr marL="741600" marR="0" lvl="1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k-SK" b="0" dirty="0"/>
              <a:t>Aké rozdiely vidíme medzi dvoma obrázkami? </a:t>
            </a:r>
          </a:p>
          <a:p>
            <a:pPr marL="741600" marR="0" lvl="1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k-SK" b="0" dirty="0"/>
              <a:t>Text na ktorom obrázku sa vám zdá prehľadnejší? </a:t>
            </a:r>
          </a:p>
          <a:p>
            <a:pPr marL="741600" marR="0" lvl="1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k-SK" b="0" dirty="0"/>
              <a:t>Ktorý text sa lepšie číta?</a:t>
            </a:r>
          </a:p>
          <a:p>
            <a:endParaRPr lang="sk-SK" dirty="0"/>
          </a:p>
        </p:txBody>
      </p:sp>
      <p:sp>
        <p:nvSpPr>
          <p:cNvPr id="4" name="Zástupný objekt pre hlavičku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k-SK"/>
              <a:t>Informatika 2.0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848748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b="1" dirty="0"/>
              <a:t>22 minút – Predstavenie nového obsahu (snímky 4 – 14)</a:t>
            </a:r>
          </a:p>
          <a:p>
            <a:pPr marL="424800" marR="0" lvl="0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sk-SK" b="0" dirty="0"/>
              <a:t>Na formátovanie textu používame rôzne textové štýly.</a:t>
            </a:r>
            <a:endParaRPr lang="sk-SK" b="1" dirty="0"/>
          </a:p>
          <a:p>
            <a:pPr marL="424800" indent="-285750">
              <a:buFont typeface="Wingdings" pitchFamily="2" charset="2"/>
              <a:buChar char="§"/>
            </a:pPr>
            <a:r>
              <a:rPr lang="sk-SK" dirty="0"/>
              <a:t>Vysvetlíme žiakom, prečo je formátovanie dôležité.</a:t>
            </a:r>
          </a:p>
          <a:p>
            <a:pPr marL="741600" lvl="1" indent="-285750">
              <a:buFont typeface="Wingdings" pitchFamily="2" charset="2"/>
              <a:buChar char="§"/>
            </a:pPr>
            <a:r>
              <a:rPr lang="sk-SK" dirty="0"/>
              <a:t>Textové štýly robia text na prvý pohľad prehľadnejší, čitateľnejší.</a:t>
            </a:r>
          </a:p>
          <a:p>
            <a:pPr marL="741600" lvl="1" indent="-285750">
              <a:buFont typeface="Wingdings" pitchFamily="2" charset="2"/>
              <a:buChar char="§"/>
            </a:pPr>
            <a:r>
              <a:rPr lang="sk-SK" dirty="0"/>
              <a:t>Vidíme ihneď dôležité informácie a štruktúru textu.</a:t>
            </a:r>
          </a:p>
          <a:p>
            <a:pPr marL="834390" lvl="1" indent="-285750">
              <a:buFont typeface="Arial" panose="020B0604020202020204" pitchFamily="34" charset="0"/>
              <a:buChar char="•"/>
            </a:pPr>
            <a:endParaRPr lang="sk-SK" dirty="0"/>
          </a:p>
        </p:txBody>
      </p:sp>
      <p:sp>
        <p:nvSpPr>
          <p:cNvPr id="4" name="Zástupný objekt pre hlavičku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k-SK"/>
              <a:t>Informatika 2.0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404944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b="1" dirty="0"/>
              <a:t>22 minút – Predstavenie nového obsahu (snímky 4 – 14)</a:t>
            </a:r>
          </a:p>
          <a:p>
            <a:pPr marL="285750" marR="0" lvl="0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sk-SK" dirty="0"/>
              <a:t>Pozrite si video </a:t>
            </a:r>
            <a:r>
              <a:rPr lang="sk-SK" sz="1600" dirty="0">
                <a:highlight>
                  <a:srgbClr val="0000FF"/>
                </a:highlight>
                <a:hlinkClick r:id="rId3"/>
              </a:rPr>
              <a:t>https://youtu.be/6zaLQkPadvo</a:t>
            </a:r>
            <a:endParaRPr lang="sk-SK" sz="1600" dirty="0">
              <a:highlight>
                <a:srgbClr val="0000FF"/>
              </a:highlight>
            </a:endParaRPr>
          </a:p>
          <a:p>
            <a:pPr marL="285750" marR="0" lvl="0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sk-SK" dirty="0"/>
              <a:t>Vo videu je postup, ako vymazať formátovanie textu.</a:t>
            </a:r>
          </a:p>
          <a:p>
            <a:pPr marL="285750" marR="0" lvl="0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sk-SK" dirty="0"/>
              <a:t>Video je v angličtine. Návod, ako si zapnúť slovenské titulky nájdete tu: </a:t>
            </a:r>
            <a:r>
              <a:rPr lang="sk-SK" dirty="0">
                <a:hlinkClick r:id="rId4"/>
              </a:rPr>
              <a:t>https://youtu.be/pzJzdQQNUtU</a:t>
            </a:r>
            <a:r>
              <a:rPr lang="sk-SK" dirty="0"/>
              <a:t> </a:t>
            </a:r>
          </a:p>
        </p:txBody>
      </p:sp>
      <p:sp>
        <p:nvSpPr>
          <p:cNvPr id="4" name="Zástupný objekt pre hlavičku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k-SK"/>
              <a:t>Informatika 2.0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563102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b="1" dirty="0"/>
              <a:t>22 minút – Predstavenie nového obsahu (snímky 4 – 14)</a:t>
            </a:r>
          </a:p>
          <a:p>
            <a:pPr marL="424800" marR="0" lvl="0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sk-SK" b="0" dirty="0"/>
              <a:t>Spolu so žiakmi si vyskúšajte postup z videa. </a:t>
            </a:r>
          </a:p>
          <a:p>
            <a:pPr marL="424800" marR="0" lvl="0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sk-SK" b="0" dirty="0"/>
              <a:t>Žiaci buď pracujú samostatne na svojich počítačoch a vy ich budete iba inštruovať, alebo im postup sami ukážte a premietnite. </a:t>
            </a:r>
          </a:p>
          <a:p>
            <a:pPr marL="424800" marR="0" lvl="0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sk-SK" b="0" dirty="0"/>
              <a:t>Inštrukcie:</a:t>
            </a:r>
          </a:p>
          <a:p>
            <a:pPr marL="741600" indent="-285750">
              <a:buFont typeface="Wingdings" panose="05000000000000000000" pitchFamily="2" charset="2"/>
              <a:buChar char="§"/>
            </a:pPr>
            <a:r>
              <a:rPr lang="sk-SK" dirty="0"/>
              <a:t>Otvorte si dokument </a:t>
            </a:r>
            <a:r>
              <a:rPr lang="sk-SK" b="1" dirty="0"/>
              <a:t>TXT_LVL0_H04 Formátovanie textu I - cvičenie </a:t>
            </a:r>
            <a:r>
              <a:rPr lang="sk-SK" dirty="0"/>
              <a:t>, ktorý nájdete na stránke </a:t>
            </a:r>
            <a:r>
              <a:rPr lang="sk-SK" dirty="0">
                <a:hlinkClick r:id="rId3"/>
              </a:rPr>
              <a:t>cvicenia.informatika20.sk</a:t>
            </a:r>
            <a:endParaRPr lang="sk-SK" dirty="0"/>
          </a:p>
          <a:p>
            <a:pPr marL="741600" marR="0" lvl="1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sk-SK" dirty="0"/>
              <a:t>Pozrite si tento článok </a:t>
            </a:r>
            <a:r>
              <a:rPr lang="sk-SK" dirty="0">
                <a:hlinkClick r:id="rId4"/>
              </a:rPr>
              <a:t>https://sk.wikipedia.org/wiki/Huby</a:t>
            </a:r>
            <a:endParaRPr lang="sk-SK" dirty="0"/>
          </a:p>
          <a:p>
            <a:pPr marL="741600" lvl="1" indent="-285750" rtl="0" fontAlgn="base">
              <a:buFont typeface="Wingdings" pitchFamily="2" charset="2"/>
              <a:buChar char="§"/>
            </a:pPr>
            <a:r>
              <a:rPr lang="sk-SK" sz="1600" b="0" i="0" u="none" strike="noStrike" kern="1200" dirty="0">
                <a:solidFill>
                  <a:srgbClr val="121856"/>
                </a:solidFill>
                <a:effectLst/>
                <a:latin typeface="+mn-lt"/>
                <a:ea typeface="+mn-ea"/>
                <a:cs typeface="+mn-cs"/>
              </a:rPr>
              <a:t>Označte text (bez obrázkov a obsahu) a skopírujte ho.</a:t>
            </a:r>
          </a:p>
          <a:p>
            <a:pPr marL="1080000" lvl="2" indent="-285750" rtl="0" fontAlgn="base">
              <a:buFont typeface="Wingdings" pitchFamily="2" charset="2"/>
              <a:buChar char="§"/>
            </a:pPr>
            <a:r>
              <a:rPr lang="sk-SK" sz="1600" b="0" i="0" u="none" strike="noStrike" kern="1200" dirty="0">
                <a:solidFill>
                  <a:srgbClr val="121856"/>
                </a:solidFill>
                <a:effectLst/>
                <a:latin typeface="+mn-lt"/>
                <a:ea typeface="+mn-ea"/>
                <a:cs typeface="+mn-cs"/>
              </a:rPr>
              <a:t>Článok nemusíte kopírovať celý. Na to, aby ste žiakom ukázali princíp, stačí, keď si skopírujú napr. časť od začiatku po “Systematika”, alebo samostatne časť “Systematika”.</a:t>
            </a:r>
          </a:p>
          <a:p>
            <a:pPr marL="741600" lvl="1" indent="-285750" rtl="0" fontAlgn="base">
              <a:buFont typeface="Wingdings" pitchFamily="2" charset="2"/>
              <a:buChar char="§"/>
            </a:pPr>
            <a:r>
              <a:rPr lang="sk-SK" sz="1600" b="0" i="0" u="none" strike="noStrike" kern="1200" dirty="0">
                <a:solidFill>
                  <a:srgbClr val="121856"/>
                </a:solidFill>
                <a:effectLst/>
                <a:latin typeface="+mn-lt"/>
                <a:ea typeface="+mn-ea"/>
                <a:cs typeface="+mn-cs"/>
              </a:rPr>
              <a:t>Vložte ho do </a:t>
            </a:r>
            <a:r>
              <a:rPr lang="sk-SK" sz="1600" dirty="0">
                <a:solidFill>
                  <a:srgbClr val="121856"/>
                </a:solidFill>
              </a:rPr>
              <a:t>dokumentu </a:t>
            </a:r>
            <a:r>
              <a:rPr lang="sk-SK" sz="1600" b="0" i="0" u="none" strike="noStrike" kern="1200" dirty="0">
                <a:solidFill>
                  <a:srgbClr val="121856"/>
                </a:solidFill>
                <a:effectLst/>
                <a:latin typeface="+mn-lt"/>
                <a:ea typeface="+mn-ea"/>
                <a:cs typeface="+mn-cs"/>
              </a:rPr>
              <a:t>a odstráňte formátovanie.</a:t>
            </a:r>
            <a:endParaRPr lang="sk-SK" b="0" dirty="0"/>
          </a:p>
          <a:p>
            <a:pPr marL="285750" marR="0" lvl="0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lang="sk-SK" b="0" dirty="0"/>
          </a:p>
        </p:txBody>
      </p:sp>
      <p:sp>
        <p:nvSpPr>
          <p:cNvPr id="4" name="Zástupný objekt pre hlavičku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k-SK"/>
              <a:t>Informatika 2.0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695993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b="1" dirty="0"/>
              <a:t>22 minút – Predstavenie nového obsahu (snímky 4 – 14)</a:t>
            </a:r>
          </a:p>
          <a:p>
            <a:pPr marL="424800" marR="0" lvl="0" indent="-285750" algn="l" defTabSz="109728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sk-SK" sz="1600" b="0" i="0" u="none" strike="noStrike" kern="1200" dirty="0">
                <a:solidFill>
                  <a:srgbClr val="121856"/>
                </a:solidFill>
                <a:effectLst/>
                <a:latin typeface="+mn-lt"/>
                <a:ea typeface="+mn-ea"/>
                <a:cs typeface="+mn-cs"/>
              </a:rPr>
              <a:t>Na obrázku je ukážka formátovania stránky Wikipédie: </a:t>
            </a:r>
            <a:r>
              <a:rPr lang="sk-SK" sz="1600" dirty="0">
                <a:hlinkClick r:id="rId3"/>
              </a:rPr>
              <a:t>https://sk.wikipedia.org/wiki/Huby</a:t>
            </a:r>
            <a:endParaRPr lang="sk-SK" sz="1600" b="0" i="0" u="none" strike="noStrike" kern="1200" dirty="0">
              <a:solidFill>
                <a:srgbClr val="121856"/>
              </a:solidFill>
              <a:effectLst/>
              <a:latin typeface="+mn-lt"/>
              <a:ea typeface="+mn-ea"/>
              <a:cs typeface="+mn-cs"/>
            </a:endParaRPr>
          </a:p>
          <a:p>
            <a:pPr marL="424800" indent="-285750" rtl="0" fontAlgn="base">
              <a:buFont typeface="Wingdings" pitchFamily="2" charset="2"/>
              <a:buChar char="§"/>
            </a:pPr>
            <a:r>
              <a:rPr lang="sk-SK" sz="1600" b="0" i="0" u="none" strike="noStrike" kern="1200" dirty="0">
                <a:solidFill>
                  <a:srgbClr val="121856"/>
                </a:solidFill>
                <a:effectLst/>
                <a:latin typeface="+mn-lt"/>
                <a:ea typeface="+mn-ea"/>
                <a:cs typeface="+mn-cs"/>
              </a:rPr>
              <a:t>Základné formátovanie textu zahŕňa:</a:t>
            </a:r>
          </a:p>
          <a:p>
            <a:pPr marL="741600" lvl="1" indent="-285750" rtl="0" fontAlgn="base">
              <a:buFont typeface="Wingdings" pitchFamily="2" charset="2"/>
              <a:buChar char="§"/>
            </a:pPr>
            <a:r>
              <a:rPr lang="sk-SK" sz="1600" b="0" i="0" u="none" strike="noStrike" kern="1200" dirty="0">
                <a:solidFill>
                  <a:srgbClr val="121856"/>
                </a:solidFill>
                <a:effectLst/>
                <a:latin typeface="+mn-lt"/>
                <a:ea typeface="+mn-ea"/>
                <a:cs typeface="+mn-cs"/>
              </a:rPr>
              <a:t>Nastavenie si nadpisov a ich hierarchie (na obrázku sú 2 úrovne nadpisov)</a:t>
            </a:r>
          </a:p>
          <a:p>
            <a:pPr marL="741600" lvl="1" indent="-285750" rtl="0" fontAlgn="base">
              <a:buFont typeface="Wingdings" pitchFamily="2" charset="2"/>
              <a:buChar char="§"/>
            </a:pPr>
            <a:r>
              <a:rPr lang="sk-SK" sz="1600" b="0" i="0" u="none" strike="noStrike" kern="1200" dirty="0">
                <a:solidFill>
                  <a:srgbClr val="121856"/>
                </a:solidFill>
                <a:effectLst/>
                <a:latin typeface="+mn-lt"/>
                <a:ea typeface="+mn-ea"/>
                <a:cs typeface="+mn-cs"/>
              </a:rPr>
              <a:t>Zvýraznené kľúčové slová (</a:t>
            </a:r>
            <a:r>
              <a:rPr lang="sk-SK" sz="1600" b="0" i="0" u="none" strike="noStrike" kern="1200" dirty="0" err="1">
                <a:solidFill>
                  <a:srgbClr val="121856"/>
                </a:solidFill>
                <a:effectLst/>
                <a:latin typeface="+mn-lt"/>
                <a:ea typeface="+mn-ea"/>
                <a:cs typeface="+mn-cs"/>
              </a:rPr>
              <a:t>bold</a:t>
            </a:r>
            <a:r>
              <a:rPr lang="sk-SK" sz="1600" b="0" i="0" u="none" strike="noStrike" kern="1200" dirty="0">
                <a:solidFill>
                  <a:srgbClr val="121856"/>
                </a:solidFill>
                <a:effectLst/>
                <a:latin typeface="+mn-lt"/>
                <a:ea typeface="+mn-ea"/>
                <a:cs typeface="+mn-cs"/>
              </a:rPr>
              <a:t> – tučné, alebo kurzíva – šikmé)</a:t>
            </a:r>
          </a:p>
          <a:p>
            <a:pPr marL="741600" lvl="1" indent="-285750" rtl="0" fontAlgn="base">
              <a:buFont typeface="Wingdings" pitchFamily="2" charset="2"/>
              <a:buChar char="§"/>
            </a:pPr>
            <a:r>
              <a:rPr lang="sk-SK" sz="1600" b="0" i="0" u="none" strike="noStrike" kern="1200" dirty="0">
                <a:solidFill>
                  <a:srgbClr val="121856"/>
                </a:solidFill>
                <a:effectLst/>
                <a:latin typeface="+mn-lt"/>
                <a:ea typeface="+mn-ea"/>
                <a:cs typeface="+mn-cs"/>
              </a:rPr>
              <a:t>Štýl </a:t>
            </a:r>
            <a:r>
              <a:rPr lang="sk-SK" sz="1600" b="0" i="0" u="none" strike="noStrike" kern="1200" dirty="0" err="1">
                <a:solidFill>
                  <a:srgbClr val="121856"/>
                </a:solidFill>
                <a:effectLst/>
                <a:latin typeface="+mn-lt"/>
                <a:ea typeface="+mn-ea"/>
                <a:cs typeface="+mn-cs"/>
              </a:rPr>
              <a:t>hyperlinkov</a:t>
            </a:r>
            <a:r>
              <a:rPr lang="sk-SK" sz="1600" b="0" i="0" u="none" strike="noStrike" kern="1200" dirty="0">
                <a:solidFill>
                  <a:srgbClr val="121856"/>
                </a:solidFill>
                <a:effectLst/>
                <a:latin typeface="+mn-lt"/>
                <a:ea typeface="+mn-ea"/>
                <a:cs typeface="+mn-cs"/>
              </a:rPr>
              <a:t> – odkazov na iné stránky</a:t>
            </a:r>
          </a:p>
          <a:p>
            <a:pPr marL="1080000" lvl="2" indent="-285750" rtl="0" fontAlgn="base">
              <a:buFont typeface="Wingdings" pitchFamily="2" charset="2"/>
              <a:buChar char="§"/>
            </a:pPr>
            <a:r>
              <a:rPr lang="sk-SK" sz="1600" b="0" i="0" u="none" strike="noStrike" kern="1200" dirty="0">
                <a:solidFill>
                  <a:srgbClr val="121856"/>
                </a:solidFill>
                <a:effectLst/>
                <a:latin typeface="+mn-lt"/>
                <a:ea typeface="+mn-ea"/>
                <a:cs typeface="+mn-cs"/>
              </a:rPr>
              <a:t>Wikipédia má modré hyperlinky fungujúce, červené sú odkaz na nefungujúcu stránku.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k-SK"/>
              <a:t>Informatika 2.0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0341107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b="1" dirty="0"/>
              <a:t>22 minút – Predstavenie nového obsahu (snímky 4 – 14)</a:t>
            </a:r>
          </a:p>
          <a:p>
            <a:pPr marL="424800" marR="0" lvl="0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sk-SK" dirty="0"/>
              <a:t>Pozrite si video </a:t>
            </a:r>
            <a:r>
              <a:rPr lang="sk-SK" sz="1600" dirty="0">
                <a:hlinkClick r:id="rId3"/>
              </a:rPr>
              <a:t>https://youtu.be/w2lES-5Ynbk</a:t>
            </a:r>
            <a:endParaRPr lang="sk-SK" sz="1600" dirty="0"/>
          </a:p>
          <a:p>
            <a:pPr marL="424800" marR="0" lvl="0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sk-SK" dirty="0"/>
              <a:t>Vo videu je postup, ako si vybrať z prednastavených štýlov a vytvoriť si vlastné štýly.</a:t>
            </a:r>
          </a:p>
          <a:p>
            <a:pPr marL="424800" marR="0" lvl="0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sk-SK" dirty="0"/>
              <a:t>Môžete pustiť žiakom iba prvú časť videa, kde sa dozvedia, ako si vybrať prednastavené štýly, alebo aj druhú časť, v ktorej je vysvetlené vytváranie štýlov.</a:t>
            </a:r>
          </a:p>
          <a:p>
            <a:pPr marL="424800" marR="0" lvl="0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sk-SK" dirty="0"/>
              <a:t>Video je v angličtine. Návod, ako si zapnúť slovenské titulky nájdete tu: </a:t>
            </a:r>
            <a:r>
              <a:rPr lang="sk-SK" dirty="0">
                <a:hlinkClick r:id="rId4"/>
              </a:rPr>
              <a:t>https://youtu.be/pzJzdQQNUtU</a:t>
            </a:r>
            <a:r>
              <a:rPr lang="sk-SK" dirty="0"/>
              <a:t> </a:t>
            </a:r>
          </a:p>
          <a:p>
            <a:endParaRPr lang="sk-SK" dirty="0"/>
          </a:p>
        </p:txBody>
      </p:sp>
      <p:sp>
        <p:nvSpPr>
          <p:cNvPr id="4" name="Zástupný objekt pre hlavičku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k-SK"/>
              <a:t>Informatika 2.0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525651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b="1" dirty="0"/>
              <a:t>22 minút – Predstavenie nového obsahu (snímky 4 – 14)</a:t>
            </a:r>
          </a:p>
          <a:p>
            <a:pPr marL="424800" marR="0" lvl="0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sk-SK" b="0" dirty="0"/>
              <a:t>Spolu so žiakmi si vyskúšajte postup z videa. </a:t>
            </a:r>
          </a:p>
          <a:p>
            <a:pPr marL="424800" marR="0" lvl="0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sk-SK" b="0" dirty="0"/>
              <a:t>Žiaci buď pracujú samostatne na svojich počítačoch a vy ich budete iba inštruovať, alebo im postup sami ukážte a premietnite. </a:t>
            </a:r>
          </a:p>
          <a:p>
            <a:pPr marL="424800" indent="-285750">
              <a:buFont typeface="Wingdings" pitchFamily="2" charset="2"/>
              <a:buChar char="§"/>
            </a:pPr>
            <a:r>
              <a:rPr lang="sk-SK" dirty="0"/>
              <a:t>Pokračujeme v rovnakom dokumente.</a:t>
            </a:r>
          </a:p>
          <a:p>
            <a:pPr marL="424800" indent="-285750" fontAlgn="base">
              <a:buFont typeface="Wingdings" pitchFamily="2" charset="2"/>
              <a:buChar char="§"/>
            </a:pPr>
            <a:r>
              <a:rPr lang="sk-SK" dirty="0"/>
              <a:t>V texte vyhľadáme nadpisy a podnadpisy a priradíme im vytvorené štýly.</a:t>
            </a:r>
          </a:p>
          <a:p>
            <a:pPr marL="834390" lvl="1" indent="-285750" fontAlgn="base">
              <a:buFont typeface="Wingdings" pitchFamily="2" charset="2"/>
              <a:buChar char="§"/>
            </a:pPr>
            <a:r>
              <a:rPr lang="sk-SK" dirty="0"/>
              <a:t>Žiaci môžu použiť už prednastavené štýly, alebo vytvoriť si vlastné.</a:t>
            </a:r>
          </a:p>
          <a:p>
            <a:pPr marL="424800" indent="-285750" fontAlgn="base">
              <a:buFont typeface="Wingdings" pitchFamily="2" charset="2"/>
              <a:buChar char="§"/>
            </a:pPr>
            <a:r>
              <a:rPr lang="sk-SK" dirty="0"/>
              <a:t>Vyberte niektoré kľúčové slová a zvýraznite ich (môžete im zadať konkrétny počet kľúčových slov, ktorý majú použiť).</a:t>
            </a:r>
          </a:p>
          <a:p>
            <a:pPr marL="285750" marR="0" lvl="0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lang="sk-SK" b="0" dirty="0"/>
          </a:p>
        </p:txBody>
      </p:sp>
      <p:sp>
        <p:nvSpPr>
          <p:cNvPr id="4" name="Zástupný objekt pre hlavičku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k-SK"/>
              <a:t>Informatika 2.0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690090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b="1" dirty="0"/>
              <a:t>22 minút – Predstavenie nového obsahu (snímky 4 – 14)</a:t>
            </a:r>
          </a:p>
          <a:p>
            <a:pPr marL="424800" indent="-285750" rtl="0" fontAlgn="base">
              <a:buFont typeface="Wingdings" pitchFamily="2" charset="2"/>
              <a:buChar char="§"/>
            </a:pPr>
            <a:r>
              <a:rPr lang="sk-SK" sz="1440" b="0" i="0" u="none" strike="noStrike" kern="1200" dirty="0">
                <a:solidFill>
                  <a:srgbClr val="121856"/>
                </a:solidFill>
                <a:effectLst/>
                <a:latin typeface="+mn-lt"/>
                <a:ea typeface="+mn-ea"/>
                <a:cs typeface="+mn-cs"/>
              </a:rPr>
              <a:t>Na obrázku je ukážka formátovania textu o delení živočíšnej ríše. </a:t>
            </a:r>
            <a:endParaRPr lang="sk-SK" sz="1440" b="1" i="0" u="none" strike="noStrike" kern="1200" dirty="0">
              <a:solidFill>
                <a:srgbClr val="121856"/>
              </a:solidFill>
              <a:effectLst/>
              <a:latin typeface="+mn-lt"/>
              <a:ea typeface="+mn-ea"/>
              <a:cs typeface="+mn-cs"/>
            </a:endParaRPr>
          </a:p>
          <a:p>
            <a:pPr marL="424800" indent="-285750" rtl="0" fontAlgn="base">
              <a:buFont typeface="Wingdings" pitchFamily="2" charset="2"/>
              <a:buChar char="§"/>
            </a:pPr>
            <a:r>
              <a:rPr lang="sk-SK" sz="1440" b="0" i="0" u="none" strike="noStrike" kern="1200" dirty="0">
                <a:solidFill>
                  <a:srgbClr val="121856"/>
                </a:solidFill>
                <a:effectLst/>
                <a:latin typeface="+mn-lt"/>
                <a:ea typeface="+mn-ea"/>
                <a:cs typeface="+mn-cs"/>
              </a:rPr>
              <a:t>Vysvetlite žiakom hierarchiu / postupnosť dôležitosti informácií a ich označovanie. </a:t>
            </a:r>
          </a:p>
          <a:p>
            <a:pPr marL="424800" indent="-285750" rtl="0" fontAlgn="base">
              <a:buFont typeface="Wingdings" pitchFamily="2" charset="2"/>
              <a:buChar char="§"/>
            </a:pPr>
            <a:r>
              <a:rPr lang="sk-SK" sz="1440" b="0" i="0" u="none" strike="noStrike" kern="1200" dirty="0">
                <a:solidFill>
                  <a:srgbClr val="121856"/>
                </a:solidFill>
                <a:effectLst/>
                <a:latin typeface="+mn-lt"/>
                <a:ea typeface="+mn-ea"/>
                <a:cs typeface="+mn-cs"/>
              </a:rPr>
              <a:t>Hierarchia textu – Ako viem, čo je v texte dôležité? </a:t>
            </a:r>
          </a:p>
          <a:p>
            <a:pPr marL="424800" marR="0" lvl="0" indent="-285750" algn="l" defTabSz="109728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sk-SK" dirty="0"/>
              <a:t>Vďaka štýlom vieme priradiť informáciám v texte rôznu dôležitosť. </a:t>
            </a:r>
            <a:endParaRPr lang="sk-SK" sz="1440" b="0" i="0" u="none" strike="noStrike" kern="1200" dirty="0">
              <a:solidFill>
                <a:srgbClr val="121856"/>
              </a:solidFill>
              <a:effectLst/>
              <a:latin typeface="+mn-lt"/>
              <a:ea typeface="+mn-ea"/>
              <a:cs typeface="+mn-cs"/>
            </a:endParaRPr>
          </a:p>
          <a:p>
            <a:pPr marL="424800" marR="0" lvl="0" indent="-285750" algn="l" defTabSz="109728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sk-SK" sz="1440" b="0" i="0" u="none" strike="noStrike" kern="1200" dirty="0">
                <a:solidFill>
                  <a:srgbClr val="121856"/>
                </a:solidFill>
                <a:effectLst/>
                <a:latin typeface="+mn-lt"/>
                <a:ea typeface="+mn-ea"/>
                <a:cs typeface="+mn-cs"/>
              </a:rPr>
              <a:t>Upozornite žiakov na hierarchiu pomenovania štýlov v textových editoroch.</a:t>
            </a:r>
          </a:p>
          <a:p>
            <a:pPr marL="720000" lvl="1" indent="-285750" rtl="0" fontAlgn="base">
              <a:buFont typeface="Wingdings" pitchFamily="2" charset="2"/>
              <a:buChar char="§"/>
            </a:pPr>
            <a:r>
              <a:rPr lang="sk-SK" sz="1440" b="0" i="0" u="none" strike="noStrike" kern="1200" dirty="0">
                <a:solidFill>
                  <a:srgbClr val="121856"/>
                </a:solidFill>
                <a:effectLst/>
                <a:latin typeface="+mn-lt"/>
                <a:ea typeface="+mn-ea"/>
                <a:cs typeface="+mn-cs"/>
              </a:rPr>
              <a:t>Názov celého dokumentu – najdôležitejšia časť</a:t>
            </a:r>
          </a:p>
          <a:p>
            <a:pPr marL="720000" lvl="1" indent="-285750" rtl="0" fontAlgn="base">
              <a:buFont typeface="Wingdings" pitchFamily="2" charset="2"/>
              <a:buChar char="§"/>
            </a:pPr>
            <a:r>
              <a:rPr lang="sk-SK" sz="1440" b="0" i="0" u="none" strike="noStrike" kern="1200" dirty="0">
                <a:solidFill>
                  <a:srgbClr val="121856"/>
                </a:solidFill>
                <a:effectLst/>
                <a:latin typeface="+mn-lt"/>
                <a:ea typeface="+mn-ea"/>
                <a:cs typeface="+mn-cs"/>
              </a:rPr>
              <a:t>Nadpisy </a:t>
            </a:r>
          </a:p>
          <a:p>
            <a:pPr marL="1080000" lvl="2" indent="-285750" rtl="0" fontAlgn="base">
              <a:buFont typeface="Wingdings" pitchFamily="2" charset="2"/>
              <a:buChar char="§"/>
            </a:pPr>
            <a:r>
              <a:rPr lang="sk-SK" sz="1440" b="0" i="0" u="none" strike="noStrike" kern="1200" dirty="0">
                <a:solidFill>
                  <a:srgbClr val="121856"/>
                </a:solidFill>
                <a:effectLst/>
                <a:latin typeface="+mn-lt"/>
                <a:ea typeface="+mn-ea"/>
                <a:cs typeface="+mn-cs"/>
              </a:rPr>
              <a:t>majú rôzne úrovne pomenované napr.: Nadpis 1, Nadpis 2, atď. </a:t>
            </a:r>
          </a:p>
          <a:p>
            <a:pPr marL="720000" lvl="1" indent="-285750" rtl="0" fontAlgn="base">
              <a:buFont typeface="Wingdings" pitchFamily="2" charset="2"/>
              <a:buChar char="§"/>
            </a:pPr>
            <a:r>
              <a:rPr lang="sk-SK" sz="1440" b="0" i="0" u="none" strike="noStrike" kern="1200" dirty="0">
                <a:solidFill>
                  <a:srgbClr val="121856"/>
                </a:solidFill>
                <a:effectLst/>
                <a:latin typeface="+mn-lt"/>
                <a:ea typeface="+mn-ea"/>
                <a:cs typeface="+mn-cs"/>
              </a:rPr>
              <a:t>Môžu sa vizuálne rozlišovať: </a:t>
            </a:r>
          </a:p>
          <a:p>
            <a:pPr marL="1080000" lvl="2" indent="-285750" rtl="0" fontAlgn="base">
              <a:buFont typeface="Wingdings" pitchFamily="2" charset="2"/>
              <a:buChar char="§"/>
            </a:pPr>
            <a:r>
              <a:rPr lang="sk-SK" sz="1440" b="0" i="0" u="none" strike="noStrike" kern="1200" dirty="0">
                <a:solidFill>
                  <a:srgbClr val="121856"/>
                </a:solidFill>
                <a:effectLst/>
                <a:latin typeface="+mn-lt"/>
                <a:ea typeface="+mn-ea"/>
                <a:cs typeface="+mn-cs"/>
              </a:rPr>
              <a:t>veľkosťou písma</a:t>
            </a:r>
          </a:p>
          <a:p>
            <a:pPr marL="1080000" lvl="2" indent="-285750" rtl="0" fontAlgn="base">
              <a:buFont typeface="Wingdings" pitchFamily="2" charset="2"/>
              <a:buChar char="§"/>
            </a:pPr>
            <a:r>
              <a:rPr lang="sk-SK" sz="1440" b="0" i="0" u="none" strike="noStrike" kern="1200" dirty="0">
                <a:solidFill>
                  <a:srgbClr val="121856"/>
                </a:solidFill>
                <a:effectLst/>
                <a:latin typeface="+mn-lt"/>
                <a:ea typeface="+mn-ea"/>
                <a:cs typeface="+mn-cs"/>
              </a:rPr>
              <a:t>druhom písma</a:t>
            </a:r>
          </a:p>
          <a:p>
            <a:pPr marL="1080000" lvl="2" indent="-285750" rtl="0" fontAlgn="base">
              <a:buFont typeface="Wingdings" pitchFamily="2" charset="2"/>
              <a:buChar char="§"/>
            </a:pPr>
            <a:r>
              <a:rPr lang="sk-SK" sz="1440" b="0" i="0" u="none" strike="noStrike" kern="1200" dirty="0">
                <a:solidFill>
                  <a:srgbClr val="121856"/>
                </a:solidFill>
                <a:effectLst/>
                <a:latin typeface="+mn-lt"/>
                <a:ea typeface="+mn-ea"/>
                <a:cs typeface="+mn-cs"/>
              </a:rPr>
              <a:t>podčiarknutím</a:t>
            </a:r>
          </a:p>
          <a:p>
            <a:pPr marL="1080000" lvl="2" indent="-285750" rtl="0" fontAlgn="base">
              <a:buFont typeface="Wingdings" pitchFamily="2" charset="2"/>
              <a:buChar char="§"/>
            </a:pPr>
            <a:r>
              <a:rPr lang="sk-SK" sz="1440" b="0" i="0" u="none" strike="noStrike" kern="1200" dirty="0">
                <a:solidFill>
                  <a:srgbClr val="121856"/>
                </a:solidFill>
                <a:effectLst/>
                <a:latin typeface="+mn-lt"/>
                <a:ea typeface="+mn-ea"/>
                <a:cs typeface="+mn-cs"/>
              </a:rPr>
              <a:t>číslovaním</a:t>
            </a:r>
          </a:p>
          <a:p>
            <a:endParaRPr lang="sk-SK" dirty="0"/>
          </a:p>
        </p:txBody>
      </p:sp>
      <p:sp>
        <p:nvSpPr>
          <p:cNvPr id="4" name="Zástupný objekt pre hlavičku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k-SK"/>
              <a:t>Informatika 2.0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463784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b="1" dirty="0"/>
              <a:t>22 minút – Predstavenie nového obsahu (snímky 4 – 14)</a:t>
            </a:r>
          </a:p>
          <a:p>
            <a:pPr marL="424800" marR="0" lvl="0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sk-SK" b="0" dirty="0"/>
              <a:t>Na obrázku je príklad obsahu z článku z Wikipédie: </a:t>
            </a:r>
            <a:r>
              <a:rPr lang="sk-SK" dirty="0">
                <a:hlinkClick r:id="rId3"/>
              </a:rPr>
              <a:t>https://sk.wikipedia.org/wiki/Huby</a:t>
            </a:r>
            <a:endParaRPr lang="sk-SK" b="0" dirty="0"/>
          </a:p>
          <a:p>
            <a:pPr marL="424800" marR="0" lvl="0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sk-SK" sz="1600" b="0" i="0" u="none" strike="noStrike" kern="1200" dirty="0">
                <a:solidFill>
                  <a:srgbClr val="121856"/>
                </a:solidFill>
                <a:effectLst/>
                <a:latin typeface="+mn-lt"/>
                <a:ea typeface="+mn-ea"/>
                <a:cs typeface="+mn-cs"/>
              </a:rPr>
              <a:t>Načo slúži obsah a ako si ho vytvoriť.</a:t>
            </a:r>
          </a:p>
          <a:p>
            <a:pPr marL="720000" lvl="1" indent="-285750" rtl="0" fontAlgn="base">
              <a:buFont typeface="Wingdings" pitchFamily="2" charset="2"/>
              <a:buChar char="§"/>
            </a:pPr>
            <a:r>
              <a:rPr lang="sk-SK" sz="1600" b="0" i="0" u="none" strike="noStrike" kern="1200" dirty="0">
                <a:solidFill>
                  <a:srgbClr val="121856"/>
                </a:solidFill>
                <a:effectLst/>
                <a:latin typeface="+mn-lt"/>
                <a:ea typeface="+mn-ea"/>
                <a:cs typeface="+mn-cs"/>
              </a:rPr>
              <a:t>Obsah nám uľahčuje orientáciu v texte, nie len na internetových stránkach, ale aj v knihách.</a:t>
            </a:r>
          </a:p>
          <a:p>
            <a:pPr marL="720000" lvl="1" indent="-285750" rtl="0" fontAlgn="base">
              <a:buFont typeface="Wingdings" pitchFamily="2" charset="2"/>
              <a:buChar char="§"/>
            </a:pPr>
            <a:r>
              <a:rPr lang="sk-SK" sz="1600" b="0" i="0" u="none" strike="noStrike" kern="1200" dirty="0">
                <a:solidFill>
                  <a:srgbClr val="121856"/>
                </a:solidFill>
                <a:effectLst/>
                <a:latin typeface="+mn-lt"/>
                <a:ea typeface="+mn-ea"/>
                <a:cs typeface="+mn-cs"/>
              </a:rPr>
              <a:t>Ak sme si dobre nastavili štýly, textový editor má funkciu, ktorá nám vytvorí obsah automaticky.</a:t>
            </a:r>
          </a:p>
          <a:p>
            <a:pPr marL="424800" marR="0" lvl="0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sk-SK" sz="1400" b="0" i="0" u="none" strike="noStrike" kern="1200" dirty="0">
                <a:solidFill>
                  <a:srgbClr val="121856"/>
                </a:solidFill>
                <a:effectLst/>
                <a:latin typeface="+mn-lt"/>
                <a:ea typeface="+mn-ea"/>
                <a:cs typeface="+mn-cs"/>
              </a:rPr>
              <a:t>Na ďalšej snímke je video, ktoré vysvetľuje tvorbu automatického obsahu v textovom editore.</a:t>
            </a:r>
          </a:p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k-SK" b="1" dirty="0"/>
          </a:p>
        </p:txBody>
      </p:sp>
      <p:sp>
        <p:nvSpPr>
          <p:cNvPr id="4" name="Zástupný objekt pre hlavičku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k-SK"/>
              <a:t>Informatika 2.0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856135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b="1" dirty="0"/>
              <a:t>22 minút – Predstavenie nového obsahu (snímky 4 – 14)</a:t>
            </a:r>
          </a:p>
          <a:p>
            <a:pPr marL="424800" marR="0" lvl="0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sk-SK" dirty="0"/>
              <a:t>Pozrite si video </a:t>
            </a:r>
            <a:r>
              <a:rPr lang="en-US" sz="1600" dirty="0">
                <a:solidFill>
                  <a:srgbClr val="121856"/>
                </a:solidFill>
                <a:hlinkClick r:id="rId3"/>
              </a:rPr>
              <a:t>https://youtu.be/vfAdcbOUc0Q</a:t>
            </a:r>
            <a:endParaRPr lang="en-US" sz="1600" dirty="0">
              <a:solidFill>
                <a:srgbClr val="121856"/>
              </a:solidFill>
            </a:endParaRPr>
          </a:p>
          <a:p>
            <a:pPr marL="424800" marR="0" lvl="0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sk-SK" dirty="0"/>
              <a:t>Vo videu je postup, ako automaticky vytvoriť obsah, ak sme mali správne nastavené štýly.</a:t>
            </a:r>
          </a:p>
          <a:p>
            <a:pPr marL="424800" marR="0" lvl="0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sk-SK" dirty="0"/>
              <a:t>Video je v angličtine. Návod, ako si zapnúť slovenské titulky nájdete tu: </a:t>
            </a:r>
            <a:r>
              <a:rPr lang="sk-SK" dirty="0">
                <a:hlinkClick r:id="rId4"/>
              </a:rPr>
              <a:t>https://youtu.be/pzJzdQQNUtU</a:t>
            </a:r>
            <a:r>
              <a:rPr lang="sk-SK" dirty="0"/>
              <a:t> </a:t>
            </a:r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FE938AB1-1157-475E-9AA1-A8E08C0BAE23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k-SK"/>
              <a:t>Informatika 2.0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326012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b="1" dirty="0"/>
              <a:t>22 minút – Predstavenie nového obsahu (snímky 4 – 14)</a:t>
            </a:r>
          </a:p>
          <a:p>
            <a:pPr marL="424800" marR="0" lvl="0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sk-SK" b="0" dirty="0"/>
              <a:t>Spolu so žiakmi si vyskúšajte postup z videa. </a:t>
            </a:r>
          </a:p>
          <a:p>
            <a:pPr marL="424800" marR="0" lvl="0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sk-SK" b="0" dirty="0"/>
              <a:t>Žiaci buď pracujú samostatne na svojich počítačoch a vy ich budete iba inštruovať, alebo im postup sami ukážte a premietnite. </a:t>
            </a:r>
          </a:p>
          <a:p>
            <a:pPr marL="424800" indent="-285750">
              <a:buFont typeface="Wingdings" pitchFamily="2" charset="2"/>
              <a:buChar char="§"/>
            </a:pPr>
            <a:r>
              <a:rPr lang="sk-SK" dirty="0"/>
              <a:t>Pokračujeme v rovnakom dokumente.</a:t>
            </a:r>
          </a:p>
          <a:p>
            <a:pPr marL="424800" marR="0" lvl="0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sk-SK" dirty="0"/>
              <a:t>Vytvorte na začiatok dokumentu automatický obsah.</a:t>
            </a:r>
          </a:p>
          <a:p>
            <a:pPr marL="720000" lvl="1" indent="-285750">
              <a:buFont typeface="Wingdings" pitchFamily="2" charset="2"/>
              <a:buChar char="§"/>
            </a:pPr>
            <a:r>
              <a:rPr lang="sk-SK" dirty="0"/>
              <a:t>Žiakom môžete tiež ukázať, ako sa mení číslovanie obsahu a nadpisov.</a:t>
            </a:r>
          </a:p>
          <a:p>
            <a:pPr marL="720000" marR="0" lvl="1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sk-SK" dirty="0"/>
              <a:t>Pozor, automatický obsah sa vytvorí, iba ak bola správne nastavená hierarchia (úroveň) nadpisov.</a:t>
            </a:r>
          </a:p>
          <a:p>
            <a:pPr marL="285750" marR="0" lvl="0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lang="sk-SK" b="0" dirty="0"/>
          </a:p>
        </p:txBody>
      </p:sp>
      <p:sp>
        <p:nvSpPr>
          <p:cNvPr id="4" name="Zástupný objekt pre hlavičku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k-SK"/>
              <a:t>Informatika 2.0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543792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b="1" dirty="0"/>
              <a:t>15 minút – Samostatná práca žiakov (snímky 15 – 17)</a:t>
            </a:r>
          </a:p>
          <a:p>
            <a:pPr marL="424800" marR="0" lvl="0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sk-SK" b="0" dirty="0"/>
              <a:t>Žiakov nechajte pracovať samostatne, alebo v dvojiciach.</a:t>
            </a:r>
          </a:p>
          <a:p>
            <a:endParaRPr lang="sk-SK" dirty="0"/>
          </a:p>
        </p:txBody>
      </p:sp>
      <p:sp>
        <p:nvSpPr>
          <p:cNvPr id="4" name="Zástupný objekt pre hlavičku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k-SK"/>
              <a:t>Informatika 2.0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656700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b="1" dirty="0"/>
              <a:t>15 minút – Samostatná práca žiakov (snímky 15 – 17)</a:t>
            </a:r>
          </a:p>
          <a:p>
            <a:pPr marL="424800" marR="0" lvl="0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sk-SK" b="0" dirty="0"/>
              <a:t>Žiakov nechajte pracovať samostatne, alebo v dvojiciach.</a:t>
            </a:r>
          </a:p>
          <a:p>
            <a:pPr marL="741600" marR="0" lvl="0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sk-SK" dirty="0"/>
              <a:t>Otvorte si dokument </a:t>
            </a:r>
            <a:r>
              <a:rPr lang="sk-SK" b="1" dirty="0"/>
              <a:t>TXT_LVL0_H04 Formátovanie textu II - cvičenie </a:t>
            </a:r>
            <a:r>
              <a:rPr lang="sk-SK" dirty="0"/>
              <a:t>, ktorý nájdete na stránke </a:t>
            </a:r>
            <a:r>
              <a:rPr lang="sk-SK" dirty="0">
                <a:hlinkClick r:id="rId3"/>
              </a:rPr>
              <a:t>cvicenia.informatika20.sk</a:t>
            </a:r>
            <a:endParaRPr lang="sk-SK" b="0" dirty="0"/>
          </a:p>
          <a:p>
            <a:pPr marL="741600" lvl="1" indent="-285750" fontAlgn="base">
              <a:buFont typeface="Wingdings" pitchFamily="2" charset="2"/>
              <a:buChar char="§"/>
            </a:pPr>
            <a:r>
              <a:rPr lang="sk-SK" dirty="0"/>
              <a:t>Pozrite si tento článok na Wikipédii: </a:t>
            </a:r>
            <a:r>
              <a:rPr lang="sk-SK" u="sng" dirty="0">
                <a:hlinkClick r:id="rId4"/>
              </a:rPr>
              <a:t>https://sk.wikipedia.org/wiki/Expl0ited</a:t>
            </a:r>
            <a:endParaRPr lang="sk-SK" b="1" dirty="0"/>
          </a:p>
          <a:p>
            <a:pPr marL="741600" lvl="1" indent="-285750" fontAlgn="base">
              <a:buFont typeface="Wingdings" pitchFamily="2" charset="2"/>
              <a:buChar char="§"/>
            </a:pPr>
            <a:r>
              <a:rPr lang="sk-SK" dirty="0"/>
              <a:t>Označte text (bez obrázkov a obsahu) a skopírujte ho.</a:t>
            </a:r>
          </a:p>
          <a:p>
            <a:pPr marL="1080000" lvl="2" indent="-285750" fontAlgn="base">
              <a:buFont typeface="Wingdings" pitchFamily="2" charset="2"/>
              <a:buChar char="§"/>
            </a:pPr>
            <a:r>
              <a:rPr lang="sk-SK" dirty="0"/>
              <a:t>Žiaci môžu pracovať s celým textom, alebo len jeho časťou.</a:t>
            </a:r>
          </a:p>
          <a:p>
            <a:pPr marL="741600" lvl="1" indent="-285750" fontAlgn="base">
              <a:buFont typeface="Wingdings" pitchFamily="2" charset="2"/>
              <a:buChar char="§"/>
            </a:pPr>
            <a:r>
              <a:rPr lang="sk-SK" dirty="0"/>
              <a:t>Vložte ho do </a:t>
            </a:r>
            <a:r>
              <a:rPr lang="sk-SK" dirty="0">
                <a:solidFill>
                  <a:srgbClr val="121856"/>
                </a:solidFill>
              </a:rPr>
              <a:t>dokumentu </a:t>
            </a:r>
            <a:r>
              <a:rPr lang="sk-SK" dirty="0"/>
              <a:t>a odstráňte formátovanie.</a:t>
            </a:r>
          </a:p>
          <a:p>
            <a:pPr marL="834390" marR="0" lvl="1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lang="sk-SK" b="0" dirty="0"/>
          </a:p>
          <a:p>
            <a:endParaRPr lang="sk-SK" dirty="0"/>
          </a:p>
        </p:txBody>
      </p:sp>
      <p:sp>
        <p:nvSpPr>
          <p:cNvPr id="4" name="Zástupný objekt pre hlavičku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k-SK"/>
              <a:t>Informatika 2.0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083294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b="1" dirty="0"/>
              <a:t>15 minút – Samostatná práca žiakov (snímky 15 – 17)</a:t>
            </a:r>
          </a:p>
          <a:p>
            <a:pPr marL="424800" marR="0" lvl="0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sk-SK" b="0" dirty="0"/>
              <a:t>Žiakov nechajte pracovať samostatne, alebo v dvojiciach.</a:t>
            </a:r>
          </a:p>
          <a:p>
            <a:pPr marL="741600" lvl="1" indent="-285750" fontAlgn="base">
              <a:buFont typeface="Wingdings" pitchFamily="2" charset="2"/>
              <a:buChar char="§"/>
            </a:pPr>
            <a:r>
              <a:rPr lang="sk-SK" dirty="0"/>
              <a:t>Pracujeme s rovnakým článkom: </a:t>
            </a:r>
            <a:r>
              <a:rPr lang="sk-SK" u="sng" dirty="0">
                <a:hlinkClick r:id="rId3"/>
              </a:rPr>
              <a:t>https://sk.wikipedia.org/wiki/Expl0ited</a:t>
            </a:r>
            <a:endParaRPr lang="sk-SK" b="1" dirty="0"/>
          </a:p>
          <a:p>
            <a:pPr marL="741600" lvl="1" indent="-285750">
              <a:buFont typeface="Wingdings" pitchFamily="2" charset="2"/>
              <a:buChar char="§"/>
            </a:pPr>
            <a:r>
              <a:rPr lang="sk-SK" dirty="0"/>
              <a:t>V texte vyhľadajte nadpisy a podnadpisy a priraďte im štýly.</a:t>
            </a:r>
          </a:p>
          <a:p>
            <a:pPr marL="1080000" lvl="2" indent="-285750">
              <a:buFont typeface="Wingdings" pitchFamily="2" charset="2"/>
              <a:buChar char="§"/>
            </a:pPr>
            <a:r>
              <a:rPr lang="sk-SK" dirty="0"/>
              <a:t>Žiaci si môžu vytvoriť vlastné štýly, alebo použiť prednastavené. </a:t>
            </a:r>
          </a:p>
          <a:p>
            <a:pPr marL="1080000" lvl="2" indent="-285750">
              <a:buFont typeface="Wingdings" pitchFamily="2" charset="2"/>
              <a:buChar char="§"/>
            </a:pPr>
            <a:r>
              <a:rPr lang="sk-SK" dirty="0"/>
              <a:t>Pozor, aby zachovali hierarchiu nadpisov.</a:t>
            </a:r>
          </a:p>
          <a:p>
            <a:pPr marL="741600" lvl="1" indent="-285750">
              <a:buFont typeface="Wingdings" pitchFamily="2" charset="2"/>
              <a:buChar char="§"/>
            </a:pPr>
            <a:r>
              <a:rPr lang="sk-SK" dirty="0"/>
              <a:t>Vytvorte automatický obsah článku.</a:t>
            </a:r>
          </a:p>
          <a:p>
            <a:pPr marL="834390" lvl="1" indent="-285750">
              <a:buFont typeface="Wingdings" pitchFamily="2" charset="2"/>
              <a:buChar char="§"/>
            </a:pPr>
            <a:endParaRPr lang="sk-SK" dirty="0"/>
          </a:p>
          <a:p>
            <a:endParaRPr lang="sk-SK" dirty="0"/>
          </a:p>
        </p:txBody>
      </p:sp>
      <p:sp>
        <p:nvSpPr>
          <p:cNvPr id="4" name="Zástupný objekt pre hlavičku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k-SK"/>
              <a:t>Informatika 2.0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621955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/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k-SK" b="1" dirty="0"/>
              <a:t>5 minút – Overenie pochopenia a záver  (snímka 18)</a:t>
            </a:r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Diskutujte so žiakmi.</a:t>
            </a:r>
          </a:p>
          <a:p>
            <a:pPr marL="741600" lvl="1" indent="-285750">
              <a:buFont typeface="Wingdings" pitchFamily="2" charset="2"/>
              <a:buChar char="§"/>
            </a:pPr>
            <a:r>
              <a:rPr lang="sk-SK" dirty="0"/>
              <a:t>Aké výhody má formátovaný text?</a:t>
            </a:r>
          </a:p>
          <a:p>
            <a:pPr marL="741600" lvl="1" indent="-285750">
              <a:buFont typeface="Wingdings" pitchFamily="2" charset="2"/>
              <a:buChar char="§"/>
            </a:pPr>
            <a:r>
              <a:rPr lang="sk-SK" dirty="0"/>
              <a:t>Ako na prvý pohľad zistím, ktoré informácie sú v texte dôležité?</a:t>
            </a:r>
          </a:p>
          <a:p>
            <a:pPr marL="741600" lvl="1" indent="-285750">
              <a:buFont typeface="Wingdings" pitchFamily="2" charset="2"/>
              <a:buChar char="§"/>
            </a:pPr>
            <a:r>
              <a:rPr lang="sk-SK" dirty="0"/>
              <a:t>Na čo slúži obsah?</a:t>
            </a:r>
          </a:p>
          <a:p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63E02B08-CB48-4BE6-B8B4-67ACBA8CE9C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k-SK"/>
              <a:t>Informatika 2.0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928302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k-SK" b="1" dirty="0"/>
              <a:t>Odučili ste túto hodinu? Dajte nám prosím spätnú väzbu </a:t>
            </a:r>
            <a:r>
              <a:rPr lang="sk-SK" dirty="0">
                <a:hlinkClick r:id="rId3"/>
              </a:rPr>
              <a:t>informatika20.sk/</a:t>
            </a:r>
            <a:r>
              <a:rPr lang="sk-SK" dirty="0" err="1">
                <a:hlinkClick r:id="rId3"/>
              </a:rPr>
              <a:t>spatna-vazba-ss</a:t>
            </a:r>
            <a:endParaRPr lang="sk-SK" dirty="0"/>
          </a:p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k-SK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5C2FF590-A825-4717-96BD-25F4AFFA3413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k-SK"/>
              <a:t>Informatika 2.0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31167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6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31.sv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4.jpg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30.png"/><Relationship Id="rId7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1.sv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4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3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4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3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6.sv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8.sv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8.svg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31.sv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4.jpg"/><Relationship Id="rId5" Type="http://schemas.openxmlformats.org/officeDocument/2006/relationships/image" Target="../media/image33.svg"/><Relationship Id="rId10" Type="http://schemas.openxmlformats.org/officeDocument/2006/relationships/image" Target="../media/image48.svg"/><Relationship Id="rId4" Type="http://schemas.openxmlformats.org/officeDocument/2006/relationships/image" Target="../media/image32.png"/><Relationship Id="rId9" Type="http://schemas.openxmlformats.org/officeDocument/2006/relationships/image" Target="../media/image47.pn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2" Type="http://schemas.openxmlformats.org/officeDocument/2006/relationships/image" Target="../media/image49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10" Type="http://schemas.openxmlformats.org/officeDocument/2006/relationships/image" Target="../media/image48.svg"/><Relationship Id="rId4" Type="http://schemas.openxmlformats.org/officeDocument/2006/relationships/image" Target="../media/image33.svg"/><Relationship Id="rId9" Type="http://schemas.openxmlformats.org/officeDocument/2006/relationships/image" Target="../media/image47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4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3.sv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4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3.sv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6.sv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8.sv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8.svg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31.sv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34.jpg"/><Relationship Id="rId5" Type="http://schemas.openxmlformats.org/officeDocument/2006/relationships/image" Target="../media/image33.svg"/><Relationship Id="rId10" Type="http://schemas.openxmlformats.org/officeDocument/2006/relationships/image" Target="../media/image48.svg"/><Relationship Id="rId4" Type="http://schemas.openxmlformats.org/officeDocument/2006/relationships/image" Target="../media/image32.png"/><Relationship Id="rId9" Type="http://schemas.openxmlformats.org/officeDocument/2006/relationships/image" Target="../media/image47.png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2" Type="http://schemas.openxmlformats.org/officeDocument/2006/relationships/image" Target="../media/image49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10" Type="http://schemas.openxmlformats.org/officeDocument/2006/relationships/image" Target="../media/image48.svg"/><Relationship Id="rId4" Type="http://schemas.openxmlformats.org/officeDocument/2006/relationships/image" Target="../media/image33.svg"/><Relationship Id="rId9" Type="http://schemas.openxmlformats.org/officeDocument/2006/relationships/image" Target="../media/image47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image" Target="../media/image56.sv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4" Type="http://schemas.openxmlformats.org/officeDocument/2006/relationships/image" Target="../media/image54.jp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58.svg"/><Relationship Id="rId4" Type="http://schemas.openxmlformats.org/officeDocument/2006/relationships/image" Target="../media/image5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edomodrý farebn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text&#10;&#10;Description automatically generated" hidden="1">
            <a:extLst>
              <a:ext uri="{FF2B5EF4-FFF2-40B4-BE49-F238E27FC236}">
                <a16:creationId xmlns:a16="http://schemas.microsoft.com/office/drawing/2014/main" id="{FB60B2FC-C252-4266-8639-17F0E01BCB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Uvodny nadpis">
            <a:extLst>
              <a:ext uri="{FF2B5EF4-FFF2-40B4-BE49-F238E27FC236}">
                <a16:creationId xmlns:a16="http://schemas.microsoft.com/office/drawing/2014/main" id="{F5EEB5A4-4141-4556-B7C4-6F133CA291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7075" y="2813050"/>
            <a:ext cx="8543926" cy="4425950"/>
          </a:xfrm>
          <a:prstGeom prst="rect">
            <a:avLst/>
          </a:prstGeom>
        </p:spPr>
        <p:txBody>
          <a:bodyPr/>
          <a:lstStyle>
            <a:lvl1pPr>
              <a:defRPr sz="83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Nadpis na úvodný </a:t>
            </a:r>
            <a:r>
              <a:rPr lang="sk-SK" dirty="0" err="1"/>
              <a:t>slajd</a:t>
            </a:r>
            <a:endParaRPr lang="sk-SK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972C8C7-F331-4972-943F-01F6C001D3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49325" y="6702426"/>
            <a:ext cx="2193925" cy="5365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cap="all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dirty="0"/>
              <a:t>INF 0 </a:t>
            </a:r>
            <a:r>
              <a:rPr lang="sk-SK" dirty="0">
                <a:effectLst/>
              </a:rPr>
              <a:t>–</a:t>
            </a:r>
            <a:r>
              <a:rPr lang="sk-SK" dirty="0"/>
              <a:t> H0</a:t>
            </a:r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4B3819D-E279-472C-8306-F96A73FB340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D1BC3418-E3AF-4582-B845-8149DEFE73B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5026" y="954310"/>
            <a:ext cx="1340600" cy="1668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664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edomodrý modr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D1A70E0F-B2C9-47F1-A60F-3C34433D1D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19" name="Uvodny nadpis">
            <a:extLst>
              <a:ext uri="{FF2B5EF4-FFF2-40B4-BE49-F238E27FC236}">
                <a16:creationId xmlns:a16="http://schemas.microsoft.com/office/drawing/2014/main" id="{EDA50EB2-6546-4D62-8AA0-7AE308CF25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7075" y="2813050"/>
            <a:ext cx="8543926" cy="4425950"/>
          </a:xfrm>
          <a:prstGeom prst="rect">
            <a:avLst/>
          </a:prstGeom>
        </p:spPr>
        <p:txBody>
          <a:bodyPr/>
          <a:lstStyle>
            <a:lvl1pPr>
              <a:defRPr sz="83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Nadpis na úvodný </a:t>
            </a:r>
            <a:r>
              <a:rPr lang="sk-SK" dirty="0" err="1"/>
              <a:t>slajd</a:t>
            </a:r>
            <a:endParaRPr lang="sk-SK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FD9640EB-3DAC-4893-8F64-1A31A69E1CF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49325" y="6702426"/>
            <a:ext cx="2559592" cy="5365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cap="all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dirty="0"/>
              <a:t>INF 0 </a:t>
            </a:r>
            <a:r>
              <a:rPr lang="sk-SK" dirty="0">
                <a:effectLst/>
              </a:rPr>
              <a:t>–</a:t>
            </a:r>
            <a:r>
              <a:rPr lang="sk-SK" dirty="0"/>
              <a:t> H0</a:t>
            </a:r>
            <a:endParaRPr lang="en-US" dirty="0"/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844E6ED5-1DD5-4481-9E58-FBCE85880CB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5026" y="954310"/>
            <a:ext cx="1340600" cy="1668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97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mavý bledý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Text&#10;&#10;Description automatically generated" hidden="1">
            <a:extLst>
              <a:ext uri="{FF2B5EF4-FFF2-40B4-BE49-F238E27FC236}">
                <a16:creationId xmlns:a16="http://schemas.microsoft.com/office/drawing/2014/main" id="{3BFCF322-9349-4DD4-8926-E493004C1C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B542A627-4397-49C1-9B89-3BA93F27641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11" name="Uvodny nadpis">
            <a:extLst>
              <a:ext uri="{FF2B5EF4-FFF2-40B4-BE49-F238E27FC236}">
                <a16:creationId xmlns:a16="http://schemas.microsoft.com/office/drawing/2014/main" id="{7120052F-F98B-455D-AA08-11703BCECA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7075" y="2813050"/>
            <a:ext cx="8543926" cy="4425950"/>
          </a:xfrm>
          <a:prstGeom prst="rect">
            <a:avLst/>
          </a:prstGeom>
        </p:spPr>
        <p:txBody>
          <a:bodyPr/>
          <a:lstStyle>
            <a:lvl1pPr>
              <a:defRPr sz="830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Nadpis na úvodný </a:t>
            </a:r>
            <a:r>
              <a:rPr lang="sk-SK" dirty="0" err="1"/>
              <a:t>slajd</a:t>
            </a:r>
            <a:endParaRPr lang="sk-SK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4BF77F1-BFC9-4FA1-8FAF-4B706A5E05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49325" y="6702426"/>
            <a:ext cx="2693407" cy="5365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cap="all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dirty="0"/>
              <a:t>INF 0 </a:t>
            </a:r>
            <a:r>
              <a:rPr lang="sk-SK" dirty="0">
                <a:effectLst/>
              </a:rPr>
              <a:t>–</a:t>
            </a:r>
            <a:r>
              <a:rPr lang="sk-SK" dirty="0"/>
              <a:t> H0</a:t>
            </a:r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2D312695-E537-4A93-B663-8745716B94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5026" y="954310"/>
            <a:ext cx="1340600" cy="1668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786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mavý Žltý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5D42FAF6-D62E-437D-9372-5923670A8A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9" name="Uvodny nadpis">
            <a:extLst>
              <a:ext uri="{FF2B5EF4-FFF2-40B4-BE49-F238E27FC236}">
                <a16:creationId xmlns:a16="http://schemas.microsoft.com/office/drawing/2014/main" id="{52829876-97AF-4C01-919A-87B99C349A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7075" y="2813050"/>
            <a:ext cx="8543926" cy="4425950"/>
          </a:xfrm>
          <a:prstGeom prst="rect">
            <a:avLst/>
          </a:prstGeom>
        </p:spPr>
        <p:txBody>
          <a:bodyPr/>
          <a:lstStyle>
            <a:lvl1pPr>
              <a:defRPr sz="8300">
                <a:solidFill>
                  <a:schemeClr val="bg2"/>
                </a:solidFill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Nadpis na úvodný </a:t>
            </a:r>
            <a:r>
              <a:rPr lang="sk-SK" dirty="0" err="1"/>
              <a:t>slajd</a:t>
            </a:r>
            <a:endParaRPr lang="sk-SK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9637533-9F73-40EF-8274-33C4085CD6A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49325" y="6702426"/>
            <a:ext cx="2908997" cy="5365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dirty="0"/>
              <a:t>INF 0 </a:t>
            </a:r>
            <a:r>
              <a:rPr lang="sk-SK" dirty="0">
                <a:effectLst/>
              </a:rPr>
              <a:t>–</a:t>
            </a:r>
            <a:r>
              <a:rPr lang="sk-SK" dirty="0"/>
              <a:t> H0</a:t>
            </a: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0CBA65A-79BC-44A0-BA99-DEAC82C9B30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5026" y="954310"/>
            <a:ext cx="1340600" cy="1668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909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mný bledomodrý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xt&#10;&#10;Description automatically generated" hidden="1">
            <a:extLst>
              <a:ext uri="{FF2B5EF4-FFF2-40B4-BE49-F238E27FC236}">
                <a16:creationId xmlns:a16="http://schemas.microsoft.com/office/drawing/2014/main" id="{506F8D7D-BA38-4536-B46A-FDE6BCAD59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Uvodny nadpis">
            <a:extLst>
              <a:ext uri="{FF2B5EF4-FFF2-40B4-BE49-F238E27FC236}">
                <a16:creationId xmlns:a16="http://schemas.microsoft.com/office/drawing/2014/main" id="{994FE8E4-C6EF-48FB-853C-F0D9E83D8B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0274" y="3549650"/>
            <a:ext cx="9001125" cy="3181350"/>
          </a:xfrm>
          <a:prstGeom prst="rect">
            <a:avLst/>
          </a:prstGeom>
        </p:spPr>
        <p:txBody>
          <a:bodyPr/>
          <a:lstStyle>
            <a:lvl1pPr>
              <a:defRPr sz="83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Nadpis na firemný úvodný </a:t>
            </a:r>
            <a:r>
              <a:rPr lang="sk-SK" dirty="0" err="1"/>
              <a:t>slajd</a:t>
            </a:r>
            <a:endParaRPr lang="sk-SK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4C9D804-26C6-4E3B-993C-0ACEE3687FE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0274" y="7040881"/>
            <a:ext cx="2066926" cy="3682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cap="all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dirty="0"/>
              <a:t>pätka</a:t>
            </a:r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A32DC80E-90E7-442B-BEBC-AF622F272BE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5026" y="954310"/>
            <a:ext cx="1340600" cy="1668302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C9C60281-A12B-4097-B3BB-501CC2D096F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024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mný tmavý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 with medium confidence" hidden="1">
            <a:extLst>
              <a:ext uri="{FF2B5EF4-FFF2-40B4-BE49-F238E27FC236}">
                <a16:creationId xmlns:a16="http://schemas.microsoft.com/office/drawing/2014/main" id="{06D3E360-DEE2-49E3-A946-BF34CBC1E0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Uvodny nadpis">
            <a:extLst>
              <a:ext uri="{FF2B5EF4-FFF2-40B4-BE49-F238E27FC236}">
                <a16:creationId xmlns:a16="http://schemas.microsoft.com/office/drawing/2014/main" id="{007A6B40-51AA-4920-8A6E-1B83C1C55E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0274" y="3070679"/>
            <a:ext cx="9001125" cy="3181350"/>
          </a:xfrm>
          <a:prstGeom prst="rect">
            <a:avLst/>
          </a:prstGeom>
        </p:spPr>
        <p:txBody>
          <a:bodyPr/>
          <a:lstStyle>
            <a:lvl1pPr>
              <a:defRPr sz="830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Nadpis na firemný úvodný </a:t>
            </a:r>
            <a:r>
              <a:rPr lang="sk-SK" dirty="0" err="1"/>
              <a:t>slajd</a:t>
            </a:r>
            <a:endParaRPr lang="sk-SK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351B702-B74E-405C-96C3-68EE24D9744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0274" y="7040881"/>
            <a:ext cx="2066926" cy="3682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cap="all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dirty="0"/>
              <a:t>pätka</a:t>
            </a:r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B15EBD5-E0C7-4189-A357-6E97703DCA2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9381" y="903742"/>
            <a:ext cx="2710545" cy="748567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614953AF-353F-4F3A-AE4E-5B7848EE7CB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712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le jednoriadkov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3360C98D-6A43-494D-88E1-43952D71001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16836" y="3477882"/>
            <a:ext cx="285139" cy="364780"/>
          </a:xfrm>
          <a:prstGeom prst="rect">
            <a:avLst/>
          </a:prstGeo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 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21DDAD0A-7D0D-4B6F-8C3E-486D7FE29A3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4779" y="4044136"/>
            <a:ext cx="393853" cy="524446"/>
          </a:xfrm>
          <a:prstGeom prst="rect">
            <a:avLst/>
          </a:prstGeom>
          <a:blipFill dpi="0"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 </a:t>
            </a:r>
          </a:p>
        </p:txBody>
      </p:sp>
      <p:pic>
        <p:nvPicPr>
          <p:cNvPr id="8" name="Picture 7" descr="Text, letter&#10;&#10;Description automatically generated" hidden="1">
            <a:extLst>
              <a:ext uri="{FF2B5EF4-FFF2-40B4-BE49-F238E27FC236}">
                <a16:creationId xmlns:a16="http://schemas.microsoft.com/office/drawing/2014/main" id="{49DA6205-9126-4DF5-8DC5-22775E0BDA9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numbers">
            <a:extLst>
              <a:ext uri="{FF2B5EF4-FFF2-40B4-BE49-F238E27FC236}">
                <a16:creationId xmlns:a16="http://schemas.microsoft.com/office/drawing/2014/main" id="{D0CC2BFD-E715-4F0F-A12A-86581A6E2AA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68538" y="2499140"/>
            <a:ext cx="8952702" cy="45851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SzPct val="94000"/>
              <a:buFontTx/>
              <a:buNone/>
              <a:defRPr sz="3200" spc="-80" baseline="0">
                <a:latin typeface="Calibri" panose="020F0502020204030204" pitchFamily="34" charset="0"/>
              </a:defRPr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51923E-A316-4A5E-8BA4-8B50C3B7DB87}"/>
              </a:ext>
            </a:extLst>
          </p:cNvPr>
          <p:cNvSpPr txBox="1"/>
          <p:nvPr userDrawn="1"/>
        </p:nvSpPr>
        <p:spPr>
          <a:xfrm>
            <a:off x="430848" y="1374907"/>
            <a:ext cx="662209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sk-SK" sz="4800" b="1" cap="all" baseline="0" dirty="0">
                <a:latin typeface="Calibri" panose="020F0502020204030204" pitchFamily="34" charset="0"/>
              </a:rPr>
              <a:t>Ciele hodiny</a:t>
            </a:r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B59AA33F-525C-477A-9923-BF479F2A342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20339" y="5076267"/>
            <a:ext cx="193475" cy="225983"/>
          </a:xfrm>
          <a:prstGeom prst="rect">
            <a:avLst/>
          </a:prstGeom>
          <a:blipFill dpi="0" rotWithShape="1"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260852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le dvojriadkov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ext, letter&#10;&#10;Description automatically generated" hidden="1">
            <a:extLst>
              <a:ext uri="{FF2B5EF4-FFF2-40B4-BE49-F238E27FC236}">
                <a16:creationId xmlns:a16="http://schemas.microsoft.com/office/drawing/2014/main" id="{49DA6205-9126-4DF5-8DC5-22775E0BDA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51923E-A316-4A5E-8BA4-8B50C3B7DB87}"/>
              </a:ext>
            </a:extLst>
          </p:cNvPr>
          <p:cNvSpPr txBox="1"/>
          <p:nvPr userDrawn="1"/>
        </p:nvSpPr>
        <p:spPr>
          <a:xfrm>
            <a:off x="430848" y="1374907"/>
            <a:ext cx="662209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sk-SK" sz="4800" b="1" cap="all" baseline="0" dirty="0">
                <a:latin typeface="Calibri" panose="020F0502020204030204" pitchFamily="34" charset="0"/>
              </a:rPr>
              <a:t>Ciele hodiny</a:t>
            </a:r>
          </a:p>
        </p:txBody>
      </p:sp>
      <p:sp>
        <p:nvSpPr>
          <p:cNvPr id="9" name="numbers">
            <a:extLst>
              <a:ext uri="{FF2B5EF4-FFF2-40B4-BE49-F238E27FC236}">
                <a16:creationId xmlns:a16="http://schemas.microsoft.com/office/drawing/2014/main" id="{CCBACD8B-D267-40F7-9200-84473BE3513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68538" y="2499140"/>
            <a:ext cx="8952702" cy="45851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Pct val="94000"/>
              <a:buFontTx/>
              <a:buNone/>
              <a:defRPr sz="3200" spc="-80" baseline="0">
                <a:latin typeface="Calibri" panose="020F0502020204030204" pitchFamily="34" charset="0"/>
              </a:defRPr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 err="1"/>
              <a:t>Veeeeeeeeeeeeeeeeeeeeeeeeeeeeeeeeeeeeeeeeeeeeeeeeeeeeľmi</a:t>
            </a:r>
            <a:r>
              <a:rPr lang="sk-SK" dirty="0"/>
              <a:t> dlhý cieľ</a:t>
            </a:r>
          </a:p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4000"/>
              <a:buFontTx/>
              <a:buNone/>
              <a:tabLst/>
              <a:defRPr/>
            </a:pPr>
            <a:endParaRPr lang="sk-SK" dirty="0"/>
          </a:p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4000"/>
              <a:buFontTx/>
              <a:buNone/>
              <a:tabLst/>
              <a:defRPr/>
            </a:pPr>
            <a:r>
              <a:rPr lang="sk-SK" dirty="0" err="1"/>
              <a:t>Veeeeeeeeeeeeeeeeeeeeeeeeeeeeeeeeeeeeeeeeeeeeeeeeeeeeľmi</a:t>
            </a:r>
            <a:r>
              <a:rPr lang="sk-SK" dirty="0"/>
              <a:t> dlhý cieľ</a:t>
            </a:r>
          </a:p>
          <a:p>
            <a:pPr lvl="0"/>
            <a:endParaRPr lang="sk-SK" dirty="0"/>
          </a:p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4000"/>
              <a:buFontTx/>
              <a:buNone/>
              <a:tabLst/>
              <a:defRPr/>
            </a:pPr>
            <a:r>
              <a:rPr lang="sk-SK" dirty="0" err="1"/>
              <a:t>Veeeeeeeeeeeeeeeeeeeeeeeeeeeeeeeeeeeeeeeeeeeeeeeeeeeeľmi</a:t>
            </a:r>
            <a:r>
              <a:rPr lang="sk-SK" dirty="0"/>
              <a:t> dlhý cieľ</a:t>
            </a:r>
          </a:p>
          <a:p>
            <a:pPr lvl="0"/>
            <a:endParaRPr lang="sk-SK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5313D3E2-3757-461E-BA77-579BFA1380C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16836" y="4331936"/>
            <a:ext cx="285139" cy="364780"/>
          </a:xfrm>
          <a:prstGeom prst="rect">
            <a:avLst/>
          </a:prstGeom>
          <a:blipFill dpi="0"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 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79C19B88-9BD2-4B8B-8F41-5E0E51A85C2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4779" y="5714429"/>
            <a:ext cx="393853" cy="524446"/>
          </a:xfrm>
          <a:prstGeom prst="rect">
            <a:avLst/>
          </a:prstGeom>
          <a:blipFill dpi="0"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 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6C696D2F-1CC8-4F91-BED3-B23C288649E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4437" y="2956653"/>
            <a:ext cx="193475" cy="216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1558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Graphical user interface, text, application&#10;&#10;Description automatically generated" hidden="1">
            <a:extLst>
              <a:ext uri="{FF2B5EF4-FFF2-40B4-BE49-F238E27FC236}">
                <a16:creationId xmlns:a16="http://schemas.microsoft.com/office/drawing/2014/main" id="{BE88ED97-BE82-4E68-BDAC-F773D606A0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7" name="NADPIS">
            <a:extLst>
              <a:ext uri="{FF2B5EF4-FFF2-40B4-BE49-F238E27FC236}">
                <a16:creationId xmlns:a16="http://schemas.microsoft.com/office/drawing/2014/main" id="{3632EAD7-0652-4EA9-982E-14887C060C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848" y="1145322"/>
            <a:ext cx="9505632" cy="975649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NADPIS + NUMBERS</a:t>
            </a:r>
            <a:endParaRPr lang="en-US" dirty="0"/>
          </a:p>
        </p:txBody>
      </p:sp>
      <p:sp>
        <p:nvSpPr>
          <p:cNvPr id="17" name="numbers">
            <a:extLst>
              <a:ext uri="{FF2B5EF4-FFF2-40B4-BE49-F238E27FC236}">
                <a16:creationId xmlns:a16="http://schemas.microsoft.com/office/drawing/2014/main" id="{083BC27D-C067-4A94-B471-0FAD078653E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9505632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Calibri" panose="020F0502020204030204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729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+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Graphical user interface, text, application&#10;&#10;Description automatically generated" hidden="1">
            <a:extLst>
              <a:ext uri="{FF2B5EF4-FFF2-40B4-BE49-F238E27FC236}">
                <a16:creationId xmlns:a16="http://schemas.microsoft.com/office/drawing/2014/main" id="{BE88ED97-BE82-4E68-BDAC-F773D606A0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7" name="NADPIS">
            <a:extLst>
              <a:ext uri="{FF2B5EF4-FFF2-40B4-BE49-F238E27FC236}">
                <a16:creationId xmlns:a16="http://schemas.microsoft.com/office/drawing/2014/main" id="{3632EAD7-0652-4EA9-982E-14887C060C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848" y="1145322"/>
            <a:ext cx="9505632" cy="1359984"/>
          </a:xfrm>
          <a:prstGeom prst="rect">
            <a:avLst/>
          </a:prstGeom>
        </p:spPr>
        <p:txBody>
          <a:bodyPr anchor="b"/>
          <a:lstStyle>
            <a:lvl1pPr algn="l">
              <a:defRPr sz="4800" b="1" baseline="0"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DLHÝ NADPIS + NUMBERS </a:t>
            </a:r>
            <a:r>
              <a:rPr lang="sk-SK" dirty="0" err="1"/>
              <a:t>mmmmmmmmmmmmmm</a:t>
            </a:r>
            <a:endParaRPr lang="en-US" dirty="0"/>
          </a:p>
        </p:txBody>
      </p:sp>
      <p:sp>
        <p:nvSpPr>
          <p:cNvPr id="17" name="numbers">
            <a:extLst>
              <a:ext uri="{FF2B5EF4-FFF2-40B4-BE49-F238E27FC236}">
                <a16:creationId xmlns:a16="http://schemas.microsoft.com/office/drawing/2014/main" id="{083BC27D-C067-4A94-B471-0FAD078653E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839844"/>
            <a:ext cx="9505632" cy="4244433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Calibri" panose="020F0502020204030204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960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numbers + schodí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D7465DC8-D255-496E-968F-A7373E08BAD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0928" y="1322086"/>
            <a:ext cx="534236" cy="757505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 </a:t>
            </a:r>
          </a:p>
        </p:txBody>
      </p:sp>
      <p:sp>
        <p:nvSpPr>
          <p:cNvPr id="9" name="NADPIS">
            <a:extLst>
              <a:ext uri="{FF2B5EF4-FFF2-40B4-BE49-F238E27FC236}">
                <a16:creationId xmlns:a16="http://schemas.microsoft.com/office/drawing/2014/main" id="{78741264-4879-4F88-B0FA-31AFD338B9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3802" y="1145322"/>
            <a:ext cx="8707438" cy="975649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Nadpis + </a:t>
            </a:r>
            <a:r>
              <a:rPr lang="sk-SK" dirty="0" err="1"/>
              <a:t>numbers</a:t>
            </a:r>
            <a:r>
              <a:rPr lang="sk-SK" dirty="0"/>
              <a:t> + schodíky</a:t>
            </a:r>
            <a:endParaRPr lang="en-US" dirty="0"/>
          </a:p>
        </p:txBody>
      </p:sp>
      <p:sp>
        <p:nvSpPr>
          <p:cNvPr id="8" name="numbers">
            <a:extLst>
              <a:ext uri="{FF2B5EF4-FFF2-40B4-BE49-F238E27FC236}">
                <a16:creationId xmlns:a16="http://schemas.microsoft.com/office/drawing/2014/main" id="{F8B8D925-4EF8-4ADF-A593-0055B8E424B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9505632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Calibri" panose="020F0502020204030204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2822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numbers + Fareb. schodí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">
            <a:extLst>
              <a:ext uri="{FF2B5EF4-FFF2-40B4-BE49-F238E27FC236}">
                <a16:creationId xmlns:a16="http://schemas.microsoft.com/office/drawing/2014/main" id="{78741264-4879-4F88-B0FA-31AFD338B9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3802" y="1145322"/>
            <a:ext cx="8707438" cy="975649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Nadpis + </a:t>
            </a:r>
            <a:r>
              <a:rPr lang="sk-SK" dirty="0" err="1"/>
              <a:t>numbers</a:t>
            </a:r>
            <a:r>
              <a:rPr lang="sk-SK" dirty="0"/>
              <a:t> + schodíky</a:t>
            </a:r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989C6E-8F62-42C7-ADF9-C258AADB50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0928" y="1322087"/>
            <a:ext cx="526961" cy="757506"/>
          </a:xfrm>
          <a:prstGeom prst="rect">
            <a:avLst/>
          </a:prstGeom>
        </p:spPr>
      </p:pic>
      <p:sp>
        <p:nvSpPr>
          <p:cNvPr id="11" name="numbers">
            <a:extLst>
              <a:ext uri="{FF2B5EF4-FFF2-40B4-BE49-F238E27FC236}">
                <a16:creationId xmlns:a16="http://schemas.microsoft.com/office/drawing/2014/main" id="{EADDCE78-6C4C-4BC1-B477-E4B95A9D35E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9505632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Calibri" panose="020F0502020204030204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9786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numbers + obráz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aphical user interface, application&#10;&#10;Description automatically generated" hidden="1">
            <a:extLst>
              <a:ext uri="{FF2B5EF4-FFF2-40B4-BE49-F238E27FC236}">
                <a16:creationId xmlns:a16="http://schemas.microsoft.com/office/drawing/2014/main" id="{F0397F2D-412F-4382-A395-02E48668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5" name="NADPIS">
            <a:extLst>
              <a:ext uri="{FF2B5EF4-FFF2-40B4-BE49-F238E27FC236}">
                <a16:creationId xmlns:a16="http://schemas.microsoft.com/office/drawing/2014/main" id="{A203C3A6-BC67-4F7E-8830-85E7AC5A64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848" y="1145322"/>
            <a:ext cx="7417752" cy="975649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Nadpis + </a:t>
            </a:r>
            <a:r>
              <a:rPr lang="sk-SK" dirty="0" err="1"/>
              <a:t>numbers</a:t>
            </a:r>
            <a:r>
              <a:rPr lang="sk-SK" dirty="0"/>
              <a:t> + obrázok</a:t>
            </a:r>
            <a:endParaRPr lang="en-US" dirty="0"/>
          </a:p>
        </p:txBody>
      </p:sp>
      <p:sp>
        <p:nvSpPr>
          <p:cNvPr id="26" name="Picture Placeholder 10">
            <a:extLst>
              <a:ext uri="{FF2B5EF4-FFF2-40B4-BE49-F238E27FC236}">
                <a16:creationId xmlns:a16="http://schemas.microsoft.com/office/drawing/2014/main" id="{ADA1456A-3023-4F3D-9D55-DCF7D28E210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43515" y="1145322"/>
            <a:ext cx="5264598" cy="5947604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sk-SK" dirty="0"/>
          </a:p>
        </p:txBody>
      </p:sp>
      <p:sp>
        <p:nvSpPr>
          <p:cNvPr id="8" name="numbers">
            <a:extLst>
              <a:ext uri="{FF2B5EF4-FFF2-40B4-BE49-F238E27FC236}">
                <a16:creationId xmlns:a16="http://schemas.microsoft.com/office/drawing/2014/main" id="{769CF600-1DA4-48B2-AE62-9C62D907067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17752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Calibri" panose="020F0502020204030204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7914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numbers + obrázok + schodí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D7465DC8-D255-496E-968F-A7373E08BAD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0928" y="1322086"/>
            <a:ext cx="534236" cy="757505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 </a:t>
            </a:r>
          </a:p>
        </p:txBody>
      </p:sp>
      <p:sp>
        <p:nvSpPr>
          <p:cNvPr id="9" name="NADPIS">
            <a:extLst>
              <a:ext uri="{FF2B5EF4-FFF2-40B4-BE49-F238E27FC236}">
                <a16:creationId xmlns:a16="http://schemas.microsoft.com/office/drawing/2014/main" id="{78741264-4879-4F88-B0FA-31AFD338B9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3802" y="1145322"/>
            <a:ext cx="6623901" cy="975649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Nadpis +</a:t>
            </a:r>
            <a:r>
              <a:rPr lang="sk-SK" dirty="0" err="1"/>
              <a:t>num</a:t>
            </a:r>
            <a:r>
              <a:rPr lang="sk-SK" dirty="0"/>
              <a:t>. +</a:t>
            </a:r>
            <a:r>
              <a:rPr lang="sk-SK" dirty="0" err="1"/>
              <a:t>obr</a:t>
            </a:r>
            <a:r>
              <a:rPr lang="sk-SK" dirty="0"/>
              <a:t>.+</a:t>
            </a:r>
            <a:r>
              <a:rPr lang="sk-SK" dirty="0" err="1"/>
              <a:t>schd</a:t>
            </a:r>
            <a:endParaRPr lang="en-US" dirty="0"/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933E850A-C2AC-4603-96EE-89DE6C778C9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43515" y="1145322"/>
            <a:ext cx="5264598" cy="5947604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sk-SK" dirty="0"/>
          </a:p>
        </p:txBody>
      </p:sp>
      <p:sp>
        <p:nvSpPr>
          <p:cNvPr id="7" name="numbers">
            <a:extLst>
              <a:ext uri="{FF2B5EF4-FFF2-40B4-BE49-F238E27FC236}">
                <a16:creationId xmlns:a16="http://schemas.microsoft.com/office/drawing/2014/main" id="{2B44E0A7-90BA-4DD2-AB90-18A3ED107CC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17752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Calibri" panose="020F0502020204030204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6352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letters + obráz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BBD34FA4-9DAC-4E69-B7BA-4FD661D1CDF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43515" y="1145322"/>
            <a:ext cx="5264598" cy="5947604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sk-SK" dirty="0"/>
          </a:p>
        </p:txBody>
      </p:sp>
      <p:sp>
        <p:nvSpPr>
          <p:cNvPr id="7" name="NADPIS">
            <a:extLst>
              <a:ext uri="{FF2B5EF4-FFF2-40B4-BE49-F238E27FC236}">
                <a16:creationId xmlns:a16="http://schemas.microsoft.com/office/drawing/2014/main" id="{4661322B-D167-48B8-8BCD-B35AB6CCA6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848" y="1145322"/>
            <a:ext cx="7417752" cy="975649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Nadpis + </a:t>
            </a:r>
            <a:r>
              <a:rPr lang="sk-SK" dirty="0" err="1"/>
              <a:t>letters</a:t>
            </a:r>
            <a:r>
              <a:rPr lang="sk-SK" dirty="0"/>
              <a:t> + obrázok</a:t>
            </a:r>
            <a:endParaRPr lang="en-US" dirty="0"/>
          </a:p>
        </p:txBody>
      </p:sp>
      <p:sp>
        <p:nvSpPr>
          <p:cNvPr id="8" name="numbers">
            <a:extLst>
              <a:ext uri="{FF2B5EF4-FFF2-40B4-BE49-F238E27FC236}">
                <a16:creationId xmlns:a16="http://schemas.microsoft.com/office/drawing/2014/main" id="{29B05ECA-19C6-4182-84F6-65E0B4BD904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17752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lphaUcPeriod"/>
              <a:defRPr sz="3200" spc="-80" baseline="0">
                <a:latin typeface="Calibri" panose="020F0502020204030204" pitchFamily="34" charset="0"/>
              </a:defRPr>
            </a:lvl1pPr>
            <a:lvl2pPr marL="896938" indent="-349250">
              <a:buFont typeface="+mj-lt"/>
              <a:buAutoNum type="alphaUcPeriod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2307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bullets + obráz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raphical user interface, text, application&#10;&#10;Description automatically generated" hidden="1">
            <a:extLst>
              <a:ext uri="{FF2B5EF4-FFF2-40B4-BE49-F238E27FC236}">
                <a16:creationId xmlns:a16="http://schemas.microsoft.com/office/drawing/2014/main" id="{703F218F-B02D-4AF2-81BD-B259E51724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7" name="NADPIS">
            <a:extLst>
              <a:ext uri="{FF2B5EF4-FFF2-40B4-BE49-F238E27FC236}">
                <a16:creationId xmlns:a16="http://schemas.microsoft.com/office/drawing/2014/main" id="{DD9509C2-1C26-405F-8AEE-D973669171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848" y="1145322"/>
            <a:ext cx="7417752" cy="975649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Nadpis + </a:t>
            </a:r>
            <a:r>
              <a:rPr lang="sk-SK" dirty="0" err="1"/>
              <a:t>bullets</a:t>
            </a:r>
            <a:r>
              <a:rPr lang="sk-SK" dirty="0"/>
              <a:t> + obrázok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76C1541-8218-4BDA-AB53-0628A567904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43515" y="1145322"/>
            <a:ext cx="5264598" cy="5947604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sk-SK" dirty="0"/>
          </a:p>
        </p:txBody>
      </p:sp>
      <p:sp>
        <p:nvSpPr>
          <p:cNvPr id="8" name="numbers">
            <a:extLst>
              <a:ext uri="{FF2B5EF4-FFF2-40B4-BE49-F238E27FC236}">
                <a16:creationId xmlns:a16="http://schemas.microsoft.com/office/drawing/2014/main" id="{F2AEBFF0-9337-40C9-9EE7-3E8D6216FEBA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17752" cy="4585138"/>
          </a:xfrm>
          <a:prstGeom prst="rect">
            <a:avLst/>
          </a:prstGeom>
        </p:spPr>
        <p:txBody>
          <a:bodyPr/>
          <a:lstStyle>
            <a:lvl1pPr marL="457200" indent="-457200">
              <a:lnSpc>
                <a:spcPct val="125000"/>
              </a:lnSpc>
              <a:spcBef>
                <a:spcPts val="0"/>
              </a:spcBef>
              <a:buSzPct val="94000"/>
              <a:buFont typeface="Wingdings" panose="05000000000000000000" pitchFamily="2" charset="2"/>
              <a:buChar char="§"/>
              <a:defRPr sz="3200" spc="-80" baseline="0">
                <a:latin typeface="Calibri" panose="020F0502020204030204" pitchFamily="34" charset="0"/>
              </a:defRPr>
            </a:lvl1pPr>
            <a:lvl2pPr marL="896938" indent="-349250"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8389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8D2BAE28-1B75-43C7-B35F-FFEC82AD45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837703" y="1489972"/>
            <a:ext cx="6270411" cy="5253728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sk-SK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C282E54-D06C-4AB7-8BF9-A7C253DB146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2287" y="1487936"/>
            <a:ext cx="6270411" cy="5253728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880040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a texty + nadpisy" preserve="1">
  <p:cSld name="dva texty + dva nadpisy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8"/>
          <p:cNvSpPr txBox="1">
            <a:spLocks noGrp="1"/>
          </p:cNvSpPr>
          <p:nvPr>
            <p:ph type="body" idx="1"/>
          </p:nvPr>
        </p:nvSpPr>
        <p:spPr>
          <a:xfrm>
            <a:off x="430848" y="1200150"/>
            <a:ext cx="6660000" cy="800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6576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160"/>
              <a:buFont typeface="Arial"/>
              <a:buChar char="•"/>
              <a:defRPr sz="21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6576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160"/>
              <a:buFont typeface="Arial"/>
              <a:buChar char="•"/>
              <a:defRPr sz="21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65759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160"/>
              <a:buFont typeface="Arial"/>
              <a:buChar char="•"/>
              <a:defRPr sz="21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65759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160"/>
              <a:buFont typeface="Arial"/>
              <a:buChar char="•"/>
              <a:defRPr sz="21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" name="Google Shape;67;p28"/>
          <p:cNvSpPr txBox="1">
            <a:spLocks noGrp="1"/>
          </p:cNvSpPr>
          <p:nvPr>
            <p:ph type="body" idx="2"/>
          </p:nvPr>
        </p:nvSpPr>
        <p:spPr>
          <a:xfrm>
            <a:off x="7426114" y="1200149"/>
            <a:ext cx="6660000" cy="800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6576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160"/>
              <a:buFont typeface="Arial"/>
              <a:buChar char="•"/>
              <a:defRPr sz="21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6576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160"/>
              <a:buFont typeface="Arial"/>
              <a:buChar char="•"/>
              <a:defRPr sz="21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65759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160"/>
              <a:buFont typeface="Arial"/>
              <a:buChar char="•"/>
              <a:defRPr sz="21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65759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160"/>
              <a:buFont typeface="Arial"/>
              <a:buChar char="•"/>
              <a:defRPr sz="21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8" name="Google Shape;68;p28"/>
          <p:cNvSpPr txBox="1">
            <a:spLocks noGrp="1"/>
          </p:cNvSpPr>
          <p:nvPr>
            <p:ph type="body" idx="3"/>
          </p:nvPr>
        </p:nvSpPr>
        <p:spPr>
          <a:xfrm>
            <a:off x="430848" y="2295525"/>
            <a:ext cx="6661150" cy="473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6576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160"/>
              <a:buFont typeface="Arial"/>
              <a:buChar char="•"/>
              <a:defRPr sz="21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6576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160"/>
              <a:buFont typeface="Arial"/>
              <a:buChar char="•"/>
              <a:defRPr sz="21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65759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160"/>
              <a:buFont typeface="Arial"/>
              <a:buChar char="•"/>
              <a:defRPr sz="21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65759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160"/>
              <a:buFont typeface="Arial"/>
              <a:buChar char="•"/>
              <a:defRPr sz="21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69" name="Google Shape;69;p28"/>
          <p:cNvSpPr txBox="1">
            <a:spLocks noGrp="1"/>
          </p:cNvSpPr>
          <p:nvPr>
            <p:ph type="body" idx="4"/>
          </p:nvPr>
        </p:nvSpPr>
        <p:spPr>
          <a:xfrm>
            <a:off x="7424964" y="2295525"/>
            <a:ext cx="6661150" cy="473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6576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160"/>
              <a:buFont typeface="Arial"/>
              <a:buChar char="•"/>
              <a:defRPr sz="21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6576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160"/>
              <a:buFont typeface="Arial"/>
              <a:buChar char="•"/>
              <a:defRPr sz="21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65759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160"/>
              <a:buFont typeface="Arial"/>
              <a:buChar char="•"/>
              <a:defRPr sz="21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65759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160"/>
              <a:buFont typeface="Arial"/>
              <a:buChar char="•"/>
              <a:defRPr sz="21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223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akov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3C95BD98-86F7-4FC1-832E-4BF18E86FA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40724" y="1506956"/>
            <a:ext cx="3144761" cy="542156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D5A425C-2C6E-44A7-B81E-A22B1595899D}"/>
              </a:ext>
            </a:extLst>
          </p:cNvPr>
          <p:cNvSpPr txBox="1"/>
          <p:nvPr userDrawn="1"/>
        </p:nvSpPr>
        <p:spPr>
          <a:xfrm>
            <a:off x="430848" y="1374907"/>
            <a:ext cx="662209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4800" b="1" cap="all" baseline="0" dirty="0" err="1">
                <a:latin typeface="Calibri" panose="020F0502020204030204" pitchFamily="34" charset="0"/>
              </a:rPr>
              <a:t>Opakovanie</a:t>
            </a:r>
            <a:endParaRPr lang="sk-SK" sz="4800" b="1" cap="all" baseline="0" dirty="0">
              <a:latin typeface="Calibri" panose="020F0502020204030204" pitchFamily="34" charset="0"/>
            </a:endParaRPr>
          </a:p>
        </p:txBody>
      </p:sp>
      <p:sp>
        <p:nvSpPr>
          <p:cNvPr id="5" name="numbers">
            <a:extLst>
              <a:ext uri="{FF2B5EF4-FFF2-40B4-BE49-F238E27FC236}">
                <a16:creationId xmlns:a16="http://schemas.microsoft.com/office/drawing/2014/main" id="{74A6198A-0A2D-46D4-913B-D5498C7F478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17752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Calibri" panose="020F0502020204030204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1502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kus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3C95BD98-86F7-4FC1-832E-4BF18E86FA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40724" y="1506956"/>
            <a:ext cx="3144761" cy="542156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D5A425C-2C6E-44A7-B81E-A22B1595899D}"/>
              </a:ext>
            </a:extLst>
          </p:cNvPr>
          <p:cNvSpPr txBox="1"/>
          <p:nvPr userDrawn="1"/>
        </p:nvSpPr>
        <p:spPr>
          <a:xfrm>
            <a:off x="430848" y="1374907"/>
            <a:ext cx="662209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sk-SK" sz="4800" b="1" cap="all" baseline="0" dirty="0">
                <a:latin typeface="Calibri" panose="020F0502020204030204" pitchFamily="34" charset="0"/>
              </a:rPr>
              <a:t>DISKUSIA</a:t>
            </a:r>
          </a:p>
        </p:txBody>
      </p:sp>
      <p:sp>
        <p:nvSpPr>
          <p:cNvPr id="5" name="numbers">
            <a:extLst>
              <a:ext uri="{FF2B5EF4-FFF2-40B4-BE49-F238E27FC236}">
                <a16:creationId xmlns:a16="http://schemas.microsoft.com/office/drawing/2014/main" id="{3616D249-2E90-40AE-9B69-1A80ED57EE7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17752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Calibri" panose="020F0502020204030204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7470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kusia + schodí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diagram&#10;&#10;Description automatically generated" hidden="1">
            <a:extLst>
              <a:ext uri="{FF2B5EF4-FFF2-40B4-BE49-F238E27FC236}">
                <a16:creationId xmlns:a16="http://schemas.microsoft.com/office/drawing/2014/main" id="{DEC1B763-9336-44FE-AB93-B38D2DE77A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A743EDB4-C694-4627-BF7A-A7AEBB6A03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40724" y="1506956"/>
            <a:ext cx="3144761" cy="5421568"/>
          </a:xfrm>
          <a:prstGeom prst="rect">
            <a:avLst/>
          </a:prstGeom>
        </p:spPr>
      </p:pic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25670629-4F7E-460D-92E0-BFF4E49D3E0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0928" y="1322086"/>
            <a:ext cx="534236" cy="757505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B155BA-F181-4911-9AAA-51A06C86C8EF}"/>
              </a:ext>
            </a:extLst>
          </p:cNvPr>
          <p:cNvSpPr txBox="1"/>
          <p:nvPr userDrawn="1"/>
        </p:nvSpPr>
        <p:spPr>
          <a:xfrm>
            <a:off x="1213802" y="1374907"/>
            <a:ext cx="662209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sk-SK" sz="4800" b="1" cap="all" baseline="0" dirty="0">
                <a:latin typeface="Calibri" panose="020F0502020204030204" pitchFamily="34" charset="0"/>
              </a:rPr>
              <a:t>DISKUSIA</a:t>
            </a:r>
          </a:p>
        </p:txBody>
      </p:sp>
      <p:sp>
        <p:nvSpPr>
          <p:cNvPr id="8" name="numbers">
            <a:extLst>
              <a:ext uri="{FF2B5EF4-FFF2-40B4-BE49-F238E27FC236}">
                <a16:creationId xmlns:a16="http://schemas.microsoft.com/office/drawing/2014/main" id="{18C79284-125E-4B35-BA35-2BC2CEE9767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17752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Calibri" panose="020F0502020204030204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3348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cijaký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3C95BD98-86F7-4FC1-832E-4BF18E86FA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40724" y="1506956"/>
            <a:ext cx="3144761" cy="5421568"/>
          </a:xfrm>
          <a:prstGeom prst="rect">
            <a:avLst/>
          </a:prstGeom>
        </p:spPr>
      </p:pic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3B02E730-03A5-46DD-B53A-2D6AE0DAFD3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0212" y="1317625"/>
            <a:ext cx="7405051" cy="914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800" b="1">
                <a:latin typeface="Calibri" panose="020F0502020204030204" pitchFamily="34" charset="0"/>
              </a:defRPr>
            </a:lvl1pPr>
          </a:lstStyle>
          <a:p>
            <a:pPr lvl="0"/>
            <a:r>
              <a:rPr lang="sk-SK" dirty="0"/>
              <a:t>NADPIS</a:t>
            </a:r>
          </a:p>
        </p:txBody>
      </p:sp>
      <p:sp>
        <p:nvSpPr>
          <p:cNvPr id="5" name="numbers">
            <a:extLst>
              <a:ext uri="{FF2B5EF4-FFF2-40B4-BE49-F238E27FC236}">
                <a16:creationId xmlns:a16="http://schemas.microsoft.com/office/drawing/2014/main" id="{6E0D704B-DC85-4BDD-A845-BFBD0AA90A1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17752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Calibri" panose="020F0502020204030204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4617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cijaký nadpis + schodí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diagram&#10;&#10;Description automatically generated" hidden="1">
            <a:extLst>
              <a:ext uri="{FF2B5EF4-FFF2-40B4-BE49-F238E27FC236}">
                <a16:creationId xmlns:a16="http://schemas.microsoft.com/office/drawing/2014/main" id="{DEC1B763-9336-44FE-AB93-B38D2DE77A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A743EDB4-C694-4627-BF7A-A7AEBB6A03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40724" y="1506956"/>
            <a:ext cx="3144761" cy="5421568"/>
          </a:xfrm>
          <a:prstGeom prst="rect">
            <a:avLst/>
          </a:prstGeom>
        </p:spPr>
      </p:pic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25670629-4F7E-460D-92E0-BFF4E49D3E0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0928" y="1322086"/>
            <a:ext cx="534236" cy="757505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 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D3C9A3C2-9CD3-4323-B324-D44844AE9B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23842" y="1322086"/>
            <a:ext cx="7405051" cy="914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800" b="1">
                <a:latin typeface="Calibri" panose="020F0502020204030204" pitchFamily="34" charset="0"/>
              </a:defRPr>
            </a:lvl1pPr>
          </a:lstStyle>
          <a:p>
            <a:pPr lvl="0"/>
            <a:r>
              <a:rPr lang="sk-SK" dirty="0"/>
              <a:t>NADPIS</a:t>
            </a:r>
          </a:p>
        </p:txBody>
      </p:sp>
      <p:sp>
        <p:nvSpPr>
          <p:cNvPr id="10" name="numbers">
            <a:extLst>
              <a:ext uri="{FF2B5EF4-FFF2-40B4-BE49-F238E27FC236}">
                <a16:creationId xmlns:a16="http://schemas.microsoft.com/office/drawing/2014/main" id="{306CF6D3-396C-4DAB-BAB6-A4851EF64F2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7" y="2499140"/>
            <a:ext cx="8198045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Calibri" panose="020F0502020204030204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457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výriční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B9F47662-9933-4E8A-A99A-C65BF0D545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44029" y="1152938"/>
            <a:ext cx="4540828" cy="6142085"/>
          </a:xfrm>
          <a:prstGeom prst="rect">
            <a:avLst/>
          </a:prstGeom>
        </p:spPr>
      </p:pic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3B02E730-03A5-46DD-B53A-2D6AE0DAFD3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0212" y="1317625"/>
            <a:ext cx="7405051" cy="914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800" b="1">
                <a:latin typeface="Calibri" panose="020F0502020204030204" pitchFamily="34" charset="0"/>
              </a:defRPr>
            </a:lvl1pPr>
          </a:lstStyle>
          <a:p>
            <a:pPr lvl="0"/>
            <a:r>
              <a:rPr lang="sk-SK" dirty="0"/>
              <a:t>NADPIS</a:t>
            </a:r>
          </a:p>
        </p:txBody>
      </p:sp>
      <p:sp>
        <p:nvSpPr>
          <p:cNvPr id="5" name="numbers">
            <a:extLst>
              <a:ext uri="{FF2B5EF4-FFF2-40B4-BE49-F238E27FC236}">
                <a16:creationId xmlns:a16="http://schemas.microsoft.com/office/drawing/2014/main" id="{BC3F7309-8EA0-4821-ACFD-E0BF69521D9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17752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Calibri" panose="020F0502020204030204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3774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3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schodíky + výkriční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diagram&#10;&#10;Description automatically generated" hidden="1">
            <a:extLst>
              <a:ext uri="{FF2B5EF4-FFF2-40B4-BE49-F238E27FC236}">
                <a16:creationId xmlns:a16="http://schemas.microsoft.com/office/drawing/2014/main" id="{DEC1B763-9336-44FE-AB93-B38D2DE77A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25670629-4F7E-460D-92E0-BFF4E49D3E0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0928" y="1322086"/>
            <a:ext cx="534236" cy="757505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 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D3C9A3C2-9CD3-4323-B324-D44844AE9B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23842" y="1322086"/>
            <a:ext cx="7405051" cy="914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800" b="1">
                <a:latin typeface="Calibri" panose="020F0502020204030204" pitchFamily="34" charset="0"/>
              </a:defRPr>
            </a:lvl1pPr>
          </a:lstStyle>
          <a:p>
            <a:pPr lvl="0"/>
            <a:r>
              <a:rPr lang="sk-SK" dirty="0"/>
              <a:t>NADPIS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961809E-EB15-4CA8-96C6-8C1C7F3A660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44029" y="1152938"/>
            <a:ext cx="4540828" cy="6142085"/>
          </a:xfrm>
          <a:prstGeom prst="rect">
            <a:avLst/>
          </a:prstGeom>
        </p:spPr>
      </p:pic>
      <p:sp>
        <p:nvSpPr>
          <p:cNvPr id="7" name="numbers">
            <a:extLst>
              <a:ext uri="{FF2B5EF4-FFF2-40B4-BE49-F238E27FC236}">
                <a16:creationId xmlns:a16="http://schemas.microsoft.com/office/drawing/2014/main" id="{F4D7EFE8-CD06-424D-9F0E-DD5F328F75B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7" y="2499140"/>
            <a:ext cx="8198045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Calibri" panose="020F0502020204030204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7463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veľké sch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ext, letter&#10;&#10;Description automatically generated" hidden="1">
            <a:extLst>
              <a:ext uri="{FF2B5EF4-FFF2-40B4-BE49-F238E27FC236}">
                <a16:creationId xmlns:a16="http://schemas.microsoft.com/office/drawing/2014/main" id="{49DA6205-9126-4DF5-8DC5-22775E0BDA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A573B51-BEC7-41D8-9C5C-D4B9282F202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28605" y="2031365"/>
            <a:ext cx="3144761" cy="4515877"/>
          </a:xfrm>
          <a:prstGeom prst="rect">
            <a:avLst/>
          </a:prstGeom>
        </p:spPr>
      </p:pic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E3E786D0-4FF6-4FC1-A563-68B4DA6DC5D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0212" y="1317625"/>
            <a:ext cx="7405051" cy="914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800" b="1">
                <a:latin typeface="Calibri" panose="020F0502020204030204" pitchFamily="34" charset="0"/>
              </a:defRPr>
            </a:lvl1pPr>
          </a:lstStyle>
          <a:p>
            <a:pPr lvl="0"/>
            <a:r>
              <a:rPr lang="sk-SK" dirty="0"/>
              <a:t>NADPIS</a:t>
            </a:r>
          </a:p>
        </p:txBody>
      </p:sp>
      <p:sp>
        <p:nvSpPr>
          <p:cNvPr id="10" name="numbers">
            <a:extLst>
              <a:ext uri="{FF2B5EF4-FFF2-40B4-BE49-F238E27FC236}">
                <a16:creationId xmlns:a16="http://schemas.microsoft.com/office/drawing/2014/main" id="{890547F1-8F8F-4222-867E-9C4DFDD5183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17752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Calibri" panose="020F0502020204030204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4354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schody + schodí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ext, letter&#10;&#10;Description automatically generated" hidden="1">
            <a:extLst>
              <a:ext uri="{FF2B5EF4-FFF2-40B4-BE49-F238E27FC236}">
                <a16:creationId xmlns:a16="http://schemas.microsoft.com/office/drawing/2014/main" id="{49DA6205-9126-4DF5-8DC5-22775E0BDA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A573B51-BEC7-41D8-9C5C-D4B9282F202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28605" y="2031365"/>
            <a:ext cx="3144761" cy="4515877"/>
          </a:xfrm>
          <a:prstGeom prst="rect">
            <a:avLst/>
          </a:prstGeom>
        </p:spPr>
      </p:pic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57EE82F0-45C0-4A43-8B7E-5C1029577A9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0928" y="1322086"/>
            <a:ext cx="534236" cy="757505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 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9F47E9A3-46DB-43C6-A85B-FF5CCA6260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23842" y="1322086"/>
            <a:ext cx="7405051" cy="914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800" b="1">
                <a:latin typeface="Calibri" panose="020F0502020204030204" pitchFamily="34" charset="0"/>
              </a:defRPr>
            </a:lvl1pPr>
          </a:lstStyle>
          <a:p>
            <a:pPr lvl="0"/>
            <a:r>
              <a:rPr lang="sk-SK" dirty="0"/>
              <a:t>NADPIS</a:t>
            </a:r>
          </a:p>
        </p:txBody>
      </p:sp>
      <p:sp>
        <p:nvSpPr>
          <p:cNvPr id="12" name="numbers">
            <a:extLst>
              <a:ext uri="{FF2B5EF4-FFF2-40B4-BE49-F238E27FC236}">
                <a16:creationId xmlns:a16="http://schemas.microsoft.com/office/drawing/2014/main" id="{5AED4944-45FE-4F0F-BFBF-1CF9660AADBA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7" y="2499140"/>
            <a:ext cx="8198045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Calibri" panose="020F0502020204030204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1905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náročnosť + sch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3360C98D-6A43-494D-88E1-43952D71001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16836" y="3477882"/>
            <a:ext cx="285139" cy="364780"/>
          </a:xfrm>
          <a:prstGeom prst="rect">
            <a:avLst/>
          </a:prstGeo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 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21DDAD0A-7D0D-4B6F-8C3E-486D7FE29A3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4779" y="4044136"/>
            <a:ext cx="393853" cy="524446"/>
          </a:xfrm>
          <a:prstGeom prst="rect">
            <a:avLst/>
          </a:prstGeom>
          <a:blipFill dpi="0"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 </a:t>
            </a:r>
          </a:p>
        </p:txBody>
      </p:sp>
      <p:pic>
        <p:nvPicPr>
          <p:cNvPr id="8" name="Picture 7" descr="Text, letter&#10;&#10;Description automatically generated" hidden="1">
            <a:extLst>
              <a:ext uri="{FF2B5EF4-FFF2-40B4-BE49-F238E27FC236}">
                <a16:creationId xmlns:a16="http://schemas.microsoft.com/office/drawing/2014/main" id="{49DA6205-9126-4DF5-8DC5-22775E0BDA9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numbers">
            <a:extLst>
              <a:ext uri="{FF2B5EF4-FFF2-40B4-BE49-F238E27FC236}">
                <a16:creationId xmlns:a16="http://schemas.microsoft.com/office/drawing/2014/main" id="{D0CC2BFD-E715-4F0F-A12A-86581A6E2AA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68538" y="2499140"/>
            <a:ext cx="6866725" cy="45851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SzPct val="94000"/>
              <a:buFontTx/>
              <a:buNone/>
              <a:defRPr sz="3200" spc="-80" baseline="0">
                <a:latin typeface="Calibri" panose="020F0502020204030204" pitchFamily="34" charset="0"/>
              </a:defRPr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B59AA33F-525C-477A-9923-BF479F2A342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20339" y="5076267"/>
            <a:ext cx="193475" cy="225983"/>
          </a:xfrm>
          <a:prstGeom prst="rect">
            <a:avLst/>
          </a:prstGeom>
          <a:blipFill dpi="0" rotWithShape="1"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 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0C780064-321F-4095-B0B2-51C75D83800F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28605" y="2031365"/>
            <a:ext cx="3144761" cy="4515877"/>
          </a:xfrm>
          <a:prstGeom prst="rect">
            <a:avLst/>
          </a:prstGeom>
        </p:spPr>
      </p:pic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68C151E3-412B-4B91-8E8C-35A414E240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0212" y="1317625"/>
            <a:ext cx="7405051" cy="914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800" b="1">
                <a:latin typeface="Calibri" panose="020F0502020204030204" pitchFamily="34" charset="0"/>
              </a:defRPr>
            </a:lvl1pPr>
          </a:lstStyle>
          <a:p>
            <a:pPr lvl="0"/>
            <a:r>
              <a:rPr lang="sk-SK" dirty="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5291625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úlohy + sch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iagram&#10;&#10;Description automatically generated" hidden="1">
            <a:extLst>
              <a:ext uri="{FF2B5EF4-FFF2-40B4-BE49-F238E27FC236}">
                <a16:creationId xmlns:a16="http://schemas.microsoft.com/office/drawing/2014/main" id="{2E0E6B4A-044A-4AC0-BE53-6B1ED48862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4" name="Uvodny nadpis">
            <a:extLst>
              <a:ext uri="{FF2B5EF4-FFF2-40B4-BE49-F238E27FC236}">
                <a16:creationId xmlns:a16="http://schemas.microsoft.com/office/drawing/2014/main" id="{4744CAEB-1F54-49DF-9C26-0FA0C61150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975" y="1357630"/>
            <a:ext cx="8891905" cy="1347470"/>
          </a:xfrm>
          <a:prstGeom prst="rect">
            <a:avLst/>
          </a:prstGeom>
        </p:spPr>
        <p:txBody>
          <a:bodyPr/>
          <a:lstStyle>
            <a:lvl1pPr>
              <a:defRPr sz="8300" b="1" cap="all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Lekcia 0</a:t>
            </a:r>
          </a:p>
        </p:txBody>
      </p:sp>
      <p:sp>
        <p:nvSpPr>
          <p:cNvPr id="7" name="numbers">
            <a:extLst>
              <a:ext uri="{FF2B5EF4-FFF2-40B4-BE49-F238E27FC236}">
                <a16:creationId xmlns:a16="http://schemas.microsoft.com/office/drawing/2014/main" id="{CECC15BB-884D-402D-9283-AED5450124F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475903" y="2880875"/>
            <a:ext cx="7850977" cy="379880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75000"/>
              </a:lnSpc>
              <a:spcBef>
                <a:spcPts val="0"/>
              </a:spcBef>
              <a:buSzPct val="94000"/>
              <a:buFontTx/>
              <a:buNone/>
              <a:defRPr sz="4800" spc="-80" baseline="0">
                <a:latin typeface="Calibri" panose="020F0502020204030204" pitchFamily="34" charset="0"/>
              </a:defRPr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Úlohy</a:t>
            </a:r>
          </a:p>
          <a:p>
            <a:pPr lvl="0"/>
            <a:r>
              <a:rPr lang="sk-SK" dirty="0"/>
              <a:t>Úlohy</a:t>
            </a:r>
          </a:p>
          <a:p>
            <a:pPr lvl="0"/>
            <a:r>
              <a:rPr lang="sk-SK" dirty="0"/>
              <a:t>Úlohy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6B4A03B-6B1C-4710-92A5-149CB875EE9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1175" y="5644938"/>
            <a:ext cx="719819" cy="1034739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735E6721-6688-446D-B534-1647F1D2AE6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1175" y="4539310"/>
            <a:ext cx="539866" cy="73481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443445A-B275-481D-A2DA-164FB3527A9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6181" y="3522666"/>
            <a:ext cx="374903" cy="419893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2B40EC18-6A41-4A6D-9BD4-E90E4BFED94C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28605" y="2031365"/>
            <a:ext cx="3144761" cy="4515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40421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erečný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3D10017-4ACD-4D9E-B1D7-93AD24245E2C}"/>
              </a:ext>
            </a:extLst>
          </p:cNvPr>
          <p:cNvSpPr txBox="1"/>
          <p:nvPr userDrawn="1"/>
        </p:nvSpPr>
        <p:spPr>
          <a:xfrm>
            <a:off x="2393795" y="2254715"/>
            <a:ext cx="10482147" cy="1241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sk-SK" sz="8300" cap="none" baseline="0" dirty="0">
                <a:latin typeface="Calibri" panose="020F0502020204030204" pitchFamily="34" charset="0"/>
              </a:rPr>
              <a:t>Ako sa ti páčila hodina?</a:t>
            </a:r>
          </a:p>
        </p:txBody>
      </p:sp>
      <p:pic>
        <p:nvPicPr>
          <p:cNvPr id="14" name="Picture Placeholder 7" descr="Thumbs up sign">
            <a:extLst>
              <a:ext uri="{FF2B5EF4-FFF2-40B4-BE49-F238E27FC236}">
                <a16:creationId xmlns:a16="http://schemas.microsoft.com/office/drawing/2014/main" id="{033B60EE-F23F-4F4A-A627-CBCF11E207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22" r="822"/>
          <a:stretch>
            <a:fillRect/>
          </a:stretch>
        </p:blipFill>
        <p:spPr>
          <a:xfrm>
            <a:off x="3076561" y="4068164"/>
            <a:ext cx="2091185" cy="2126986"/>
          </a:xfrm>
          <a:prstGeom prst="rect">
            <a:avLst/>
          </a:prstGeom>
        </p:spPr>
      </p:pic>
      <p:pic>
        <p:nvPicPr>
          <p:cNvPr id="15" name="Picture Placeholder 10" descr="Thumbs up sign">
            <a:extLst>
              <a:ext uri="{FF2B5EF4-FFF2-40B4-BE49-F238E27FC236}">
                <a16:creationId xmlns:a16="http://schemas.microsoft.com/office/drawing/2014/main" id="{A9DD11FE-0226-4658-BEE2-688B5490CD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21" r="821"/>
          <a:stretch>
            <a:fillRect/>
          </a:stretch>
        </p:blipFill>
        <p:spPr>
          <a:xfrm rot="16200000">
            <a:off x="6195431" y="4068164"/>
            <a:ext cx="2091185" cy="2126986"/>
          </a:xfrm>
          <a:prstGeom prst="rect">
            <a:avLst/>
          </a:prstGeom>
        </p:spPr>
      </p:pic>
      <p:pic>
        <p:nvPicPr>
          <p:cNvPr id="16" name="Picture Placeholder 12" descr="Thumbs up sign">
            <a:extLst>
              <a:ext uri="{FF2B5EF4-FFF2-40B4-BE49-F238E27FC236}">
                <a16:creationId xmlns:a16="http://schemas.microsoft.com/office/drawing/2014/main" id="{86862595-4088-47AA-9A0E-7E30879D8E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58" r="858"/>
          <a:stretch>
            <a:fillRect/>
          </a:stretch>
        </p:blipFill>
        <p:spPr>
          <a:xfrm flipH="1" flipV="1">
            <a:off x="9329154" y="4433498"/>
            <a:ext cx="2091185" cy="2126986"/>
          </a:xfrm>
          <a:prstGeom prst="rect">
            <a:avLst/>
          </a:prstGeom>
        </p:spPr>
      </p:pic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1C0A8AC9-A6E4-4686-B4E3-7164D1CD2F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3158393" y="457199"/>
            <a:ext cx="1045256" cy="383541"/>
          </a:xfrm>
          <a:prstGeom prst="rect">
            <a:avLst/>
          </a:prstGeom>
          <a:solidFill>
            <a:schemeClr val="accent3"/>
          </a:solidFill>
        </p:spPr>
        <p:txBody>
          <a:bodyPr/>
          <a:lstStyle>
            <a:lvl1pPr algn="r">
              <a:defRPr sz="2000" cap="all" baseline="0"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koniec</a:t>
            </a:r>
          </a:p>
        </p:txBody>
      </p:sp>
    </p:spTree>
    <p:extLst>
      <p:ext uri="{BB962C8B-B14F-4D97-AF65-F5344CB8AC3E}">
        <p14:creationId xmlns:p14="http://schemas.microsoft.com/office/powerpoint/2010/main" val="30838170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verečný slide" preserve="1">
  <p:cSld name="1_Záverečný slide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0"/>
          <p:cNvSpPr txBox="1"/>
          <p:nvPr/>
        </p:nvSpPr>
        <p:spPr>
          <a:xfrm>
            <a:off x="2074126" y="2254715"/>
            <a:ext cx="10482147" cy="701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4400" b="0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Tvorbu tohto materiálu finančne podporili:</a:t>
            </a:r>
            <a:endParaRPr sz="700" b="0" dirty="0"/>
          </a:p>
        </p:txBody>
      </p:sp>
      <p:sp>
        <p:nvSpPr>
          <p:cNvPr id="78" name="Google Shape;78;p20"/>
          <p:cNvSpPr txBox="1">
            <a:spLocks noGrp="1"/>
          </p:cNvSpPr>
          <p:nvPr>
            <p:ph type="sldNum" idx="12"/>
          </p:nvPr>
        </p:nvSpPr>
        <p:spPr>
          <a:xfrm>
            <a:off x="13158393" y="457199"/>
            <a:ext cx="1045256" cy="3835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0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20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20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20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20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20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20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20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20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/>
              <a:t>KONIEC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347724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Graphical user interface, text, application&#10;&#10;Description automatically generated" hidden="1">
            <a:extLst>
              <a:ext uri="{FF2B5EF4-FFF2-40B4-BE49-F238E27FC236}">
                <a16:creationId xmlns:a16="http://schemas.microsoft.com/office/drawing/2014/main" id="{BE88ED97-BE82-4E68-BDAC-F773D606A0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7" name="NADPIS">
            <a:extLst>
              <a:ext uri="{FF2B5EF4-FFF2-40B4-BE49-F238E27FC236}">
                <a16:creationId xmlns:a16="http://schemas.microsoft.com/office/drawing/2014/main" id="{3632EAD7-0652-4EA9-982E-14887C060C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848" y="1145322"/>
            <a:ext cx="9505632" cy="975649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Nadpis + </a:t>
            </a:r>
            <a:r>
              <a:rPr lang="sk-SK" dirty="0" err="1"/>
              <a:t>numbers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F06D583-D366-4AF0-BFB6-0E1CF27627F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6528" y="468499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  <p:sp>
        <p:nvSpPr>
          <p:cNvPr id="8" name="numbers">
            <a:extLst>
              <a:ext uri="{FF2B5EF4-FFF2-40B4-BE49-F238E27FC236}">
                <a16:creationId xmlns:a16="http://schemas.microsoft.com/office/drawing/2014/main" id="{3CFEB4C7-45B2-4731-A6F4-1E234E86ED6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9505632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Calibri" panose="020F0502020204030204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5998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numbers + schodí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D7465DC8-D255-496E-968F-A7373E08BAD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0928" y="1322086"/>
            <a:ext cx="534236" cy="757505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 </a:t>
            </a:r>
          </a:p>
        </p:txBody>
      </p:sp>
      <p:sp>
        <p:nvSpPr>
          <p:cNvPr id="9" name="NADPIS">
            <a:extLst>
              <a:ext uri="{FF2B5EF4-FFF2-40B4-BE49-F238E27FC236}">
                <a16:creationId xmlns:a16="http://schemas.microsoft.com/office/drawing/2014/main" id="{78741264-4879-4F88-B0FA-31AFD338B9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3802" y="1145322"/>
            <a:ext cx="8707438" cy="975649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Nadpis + </a:t>
            </a:r>
            <a:r>
              <a:rPr lang="sk-SK" dirty="0" err="1"/>
              <a:t>numbers</a:t>
            </a:r>
            <a:r>
              <a:rPr lang="sk-SK" dirty="0"/>
              <a:t> + schodíky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AFD91A5-D68E-4BAA-838C-D010D4DFDE3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6528" y="468499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  <p:sp>
        <p:nvSpPr>
          <p:cNvPr id="8" name="numbers">
            <a:extLst>
              <a:ext uri="{FF2B5EF4-FFF2-40B4-BE49-F238E27FC236}">
                <a16:creationId xmlns:a16="http://schemas.microsoft.com/office/drawing/2014/main" id="{CA764F6B-AFC4-4CBA-9DCD-5104E008EB8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9505632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Calibri" panose="020F0502020204030204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2163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numbers + Fareb. schodí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">
            <a:extLst>
              <a:ext uri="{FF2B5EF4-FFF2-40B4-BE49-F238E27FC236}">
                <a16:creationId xmlns:a16="http://schemas.microsoft.com/office/drawing/2014/main" id="{78741264-4879-4F88-B0FA-31AFD338B9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3802" y="1145322"/>
            <a:ext cx="8707438" cy="975649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Nadpis + </a:t>
            </a:r>
            <a:r>
              <a:rPr lang="sk-SK" dirty="0" err="1"/>
              <a:t>numbers</a:t>
            </a:r>
            <a:r>
              <a:rPr lang="sk-SK" dirty="0"/>
              <a:t> + schodíky</a:t>
            </a:r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989C6E-8F62-42C7-ADF9-C258AADB50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0928" y="1322087"/>
            <a:ext cx="526961" cy="757506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AF7C35C-6A10-4DB3-A8F5-7417AE7A384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6528" y="468499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  <p:sp>
        <p:nvSpPr>
          <p:cNvPr id="7" name="numbers">
            <a:extLst>
              <a:ext uri="{FF2B5EF4-FFF2-40B4-BE49-F238E27FC236}">
                <a16:creationId xmlns:a16="http://schemas.microsoft.com/office/drawing/2014/main" id="{AB7074F2-C628-43AA-A8EF-639790C8850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9505632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Calibri" panose="020F0502020204030204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363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numbers + obráz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aphical user interface, application&#10;&#10;Description automatically generated" hidden="1">
            <a:extLst>
              <a:ext uri="{FF2B5EF4-FFF2-40B4-BE49-F238E27FC236}">
                <a16:creationId xmlns:a16="http://schemas.microsoft.com/office/drawing/2014/main" id="{F0397F2D-412F-4382-A395-02E48668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5" name="NADPIS">
            <a:extLst>
              <a:ext uri="{FF2B5EF4-FFF2-40B4-BE49-F238E27FC236}">
                <a16:creationId xmlns:a16="http://schemas.microsoft.com/office/drawing/2014/main" id="{A203C3A6-BC67-4F7E-8830-85E7AC5A64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848" y="1145322"/>
            <a:ext cx="7417752" cy="975649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Nadpis + </a:t>
            </a:r>
            <a:r>
              <a:rPr lang="sk-SK" dirty="0" err="1"/>
              <a:t>numbers</a:t>
            </a:r>
            <a:r>
              <a:rPr lang="sk-SK" dirty="0"/>
              <a:t> + obrázok</a:t>
            </a:r>
            <a:endParaRPr lang="en-US" dirty="0"/>
          </a:p>
        </p:txBody>
      </p:sp>
      <p:sp>
        <p:nvSpPr>
          <p:cNvPr id="26" name="Picture Placeholder 10">
            <a:extLst>
              <a:ext uri="{FF2B5EF4-FFF2-40B4-BE49-F238E27FC236}">
                <a16:creationId xmlns:a16="http://schemas.microsoft.com/office/drawing/2014/main" id="{ADA1456A-3023-4F3D-9D55-DCF7D28E210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43515" y="1145322"/>
            <a:ext cx="5264598" cy="5947604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sk-SK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492BB20-4070-4A69-A6E9-40DBBB04A15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6528" y="468499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  <p:sp>
        <p:nvSpPr>
          <p:cNvPr id="9" name="numbers">
            <a:extLst>
              <a:ext uri="{FF2B5EF4-FFF2-40B4-BE49-F238E27FC236}">
                <a16:creationId xmlns:a16="http://schemas.microsoft.com/office/drawing/2014/main" id="{D3B2124E-4AAE-46ED-A220-2AEB1CAD4C6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17752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Calibri" panose="020F0502020204030204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4657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numbers + obrázok + schodí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D7465DC8-D255-496E-968F-A7373E08BAD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0928" y="1322086"/>
            <a:ext cx="534236" cy="757505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 </a:t>
            </a:r>
          </a:p>
        </p:txBody>
      </p:sp>
      <p:sp>
        <p:nvSpPr>
          <p:cNvPr id="9" name="NADPIS">
            <a:extLst>
              <a:ext uri="{FF2B5EF4-FFF2-40B4-BE49-F238E27FC236}">
                <a16:creationId xmlns:a16="http://schemas.microsoft.com/office/drawing/2014/main" id="{78741264-4879-4F88-B0FA-31AFD338B9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3802" y="1145322"/>
            <a:ext cx="6623901" cy="975649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latin typeface="Calibri" panose="020F0502020204030204" pitchFamily="34" charset="0"/>
              </a:defRPr>
            </a:lvl1pPr>
          </a:lstStyle>
          <a:p>
            <a:r>
              <a:rPr lang="sk-SK" dirty="0" err="1"/>
              <a:t>Nadpis+num</a:t>
            </a:r>
            <a:r>
              <a:rPr lang="sk-SK" dirty="0"/>
              <a:t>.+obr.+ </a:t>
            </a:r>
            <a:r>
              <a:rPr lang="sk-SK" dirty="0" err="1"/>
              <a:t>schd</a:t>
            </a:r>
            <a:endParaRPr lang="en-US" dirty="0"/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933E850A-C2AC-4603-96EE-89DE6C778C9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43515" y="1145322"/>
            <a:ext cx="5264598" cy="5947604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sk-SK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6208BDD-B8BE-4E4A-8422-950B0D4068A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6528" y="468499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  <p:sp>
        <p:nvSpPr>
          <p:cNvPr id="8" name="numbers">
            <a:extLst>
              <a:ext uri="{FF2B5EF4-FFF2-40B4-BE49-F238E27FC236}">
                <a16:creationId xmlns:a16="http://schemas.microsoft.com/office/drawing/2014/main" id="{59965D06-12CC-46BA-B909-245A55536F34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06855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Calibri" panose="020F0502020204030204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39095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letters + obráz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BBD34FA4-9DAC-4E69-B7BA-4FD661D1CDF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43515" y="1145322"/>
            <a:ext cx="5264598" cy="5947604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sk-SK" dirty="0"/>
          </a:p>
        </p:txBody>
      </p:sp>
      <p:sp>
        <p:nvSpPr>
          <p:cNvPr id="7" name="NADPIS">
            <a:extLst>
              <a:ext uri="{FF2B5EF4-FFF2-40B4-BE49-F238E27FC236}">
                <a16:creationId xmlns:a16="http://schemas.microsoft.com/office/drawing/2014/main" id="{4661322B-D167-48B8-8BCD-B35AB6CCA6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848" y="1145322"/>
            <a:ext cx="7417752" cy="975649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Nadpis + </a:t>
            </a:r>
            <a:r>
              <a:rPr lang="sk-SK" dirty="0" err="1"/>
              <a:t>letters</a:t>
            </a:r>
            <a:r>
              <a:rPr lang="sk-SK" dirty="0"/>
              <a:t> + obrázok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F02D654-E30D-42FF-8878-B7E7CCA0CF5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6528" y="468499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  <p:sp>
        <p:nvSpPr>
          <p:cNvPr id="10" name="numbers">
            <a:extLst>
              <a:ext uri="{FF2B5EF4-FFF2-40B4-BE49-F238E27FC236}">
                <a16:creationId xmlns:a16="http://schemas.microsoft.com/office/drawing/2014/main" id="{AC7FC3DA-EDB7-4578-B879-C9246B2CA3C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17752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lphaUcPeriod"/>
              <a:defRPr sz="3200" spc="-80" baseline="0">
                <a:latin typeface="Calibri" panose="020F0502020204030204" pitchFamily="34" charset="0"/>
              </a:defRPr>
            </a:lvl1pPr>
            <a:lvl2pPr marL="896938" indent="-349250">
              <a:buFont typeface="+mj-lt"/>
              <a:buAutoNum type="alphaUcPeriod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7881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bullets + obráz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raphical user interface, text, application&#10;&#10;Description automatically generated" hidden="1">
            <a:extLst>
              <a:ext uri="{FF2B5EF4-FFF2-40B4-BE49-F238E27FC236}">
                <a16:creationId xmlns:a16="http://schemas.microsoft.com/office/drawing/2014/main" id="{703F218F-B02D-4AF2-81BD-B259E51724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7" name="NADPIS">
            <a:extLst>
              <a:ext uri="{FF2B5EF4-FFF2-40B4-BE49-F238E27FC236}">
                <a16:creationId xmlns:a16="http://schemas.microsoft.com/office/drawing/2014/main" id="{DD9509C2-1C26-405F-8AEE-D973669171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848" y="1145322"/>
            <a:ext cx="7417752" cy="975649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Nadpis + </a:t>
            </a:r>
            <a:r>
              <a:rPr lang="sk-SK" dirty="0" err="1"/>
              <a:t>bullets</a:t>
            </a:r>
            <a:r>
              <a:rPr lang="sk-SK" dirty="0"/>
              <a:t> + obrázok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76C1541-8218-4BDA-AB53-0628A567904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43515" y="1145322"/>
            <a:ext cx="5264598" cy="5947604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sk-SK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E62E9B8-C49C-4164-AA85-9EAFFF2AE58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6528" y="468499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  <p:sp>
        <p:nvSpPr>
          <p:cNvPr id="10" name="numbers">
            <a:extLst>
              <a:ext uri="{FF2B5EF4-FFF2-40B4-BE49-F238E27FC236}">
                <a16:creationId xmlns:a16="http://schemas.microsoft.com/office/drawing/2014/main" id="{67C675C1-CD0B-41E1-897D-C6C4A7AB5AE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17752" cy="4585138"/>
          </a:xfrm>
          <a:prstGeom prst="rect">
            <a:avLst/>
          </a:prstGeom>
        </p:spPr>
        <p:txBody>
          <a:bodyPr/>
          <a:lstStyle>
            <a:lvl1pPr marL="457200" indent="-457200">
              <a:lnSpc>
                <a:spcPct val="125000"/>
              </a:lnSpc>
              <a:spcBef>
                <a:spcPts val="0"/>
              </a:spcBef>
              <a:buSzPct val="94000"/>
              <a:buFont typeface="Wingdings" panose="05000000000000000000" pitchFamily="2" charset="2"/>
              <a:buChar char="§"/>
              <a:defRPr sz="3200" spc="-80" baseline="0">
                <a:latin typeface="Calibri" panose="020F0502020204030204" pitchFamily="34" charset="0"/>
              </a:defRPr>
            </a:lvl1pPr>
            <a:lvl2pPr marL="896938" indent="-349250"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52438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8D2BAE28-1B75-43C7-B35F-FFEC82AD45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837703" y="1489972"/>
            <a:ext cx="6270411" cy="5253728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sk-SK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C282E54-D06C-4AB7-8BF9-A7C253DB146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2287" y="1487936"/>
            <a:ext cx="6270411" cy="5253728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sk-SK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F34B248-DF81-42AA-AE53-41ABB8A1F37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6528" y="468499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</p:spTree>
    <p:extLst>
      <p:ext uri="{BB962C8B-B14F-4D97-AF65-F5344CB8AC3E}">
        <p14:creationId xmlns:p14="http://schemas.microsoft.com/office/powerpoint/2010/main" val="36781101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rázky_3 schodi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8D2BAE28-1B75-43C7-B35F-FFEC82AD45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837703" y="1489972"/>
            <a:ext cx="6270411" cy="5253728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sk-SK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C282E54-D06C-4AB7-8BF9-A7C253DB146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2287" y="1487936"/>
            <a:ext cx="6270411" cy="5253728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sk-SK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F34B248-DF81-42AA-AE53-41ABB8A1F37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996790" y="457200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D1D92A7-01CE-44A9-A61F-9C7346086B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175" y="274366"/>
            <a:ext cx="392232" cy="56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9379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8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rázky_2 schodi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8D2BAE28-1B75-43C7-B35F-FFEC82AD45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837703" y="1489972"/>
            <a:ext cx="6270411" cy="5253728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sk-SK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C282E54-D06C-4AB7-8BF9-A7C253DB146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2287" y="1487936"/>
            <a:ext cx="6270411" cy="5253728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sk-SK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F34B248-DF81-42AA-AE53-41ABB8A1F37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88246" y="460316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D4A9C43F-B96E-4A16-B1D6-1DBDDDB63B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5" y="460316"/>
            <a:ext cx="285835" cy="377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6348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8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rázky_1 schod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8D2BAE28-1B75-43C7-B35F-FFEC82AD45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837703" y="1489972"/>
            <a:ext cx="6270411" cy="5253728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sk-SK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C282E54-D06C-4AB7-8BF9-A7C253DB146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2287" y="1487936"/>
            <a:ext cx="6270411" cy="5253728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sk-SK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F34B248-DF81-42AA-AE53-41ABB8A1F37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92859" y="455746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95EC9D-29E7-491E-AD7E-B23F3F1D1C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861" y="121701"/>
            <a:ext cx="576507" cy="795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7078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8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akov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3C95BD98-86F7-4FC1-832E-4BF18E86FA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40724" y="1506956"/>
            <a:ext cx="3144761" cy="542156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D5A425C-2C6E-44A7-B81E-A22B1595899D}"/>
              </a:ext>
            </a:extLst>
          </p:cNvPr>
          <p:cNvSpPr txBox="1"/>
          <p:nvPr userDrawn="1"/>
        </p:nvSpPr>
        <p:spPr>
          <a:xfrm>
            <a:off x="430848" y="1374907"/>
            <a:ext cx="662209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4800" b="1" cap="all" baseline="0" dirty="0" err="1">
                <a:latin typeface="Calibri" panose="020F0502020204030204" pitchFamily="34" charset="0"/>
              </a:rPr>
              <a:t>Opakovanie</a:t>
            </a:r>
            <a:endParaRPr lang="sk-SK" sz="4800" b="1" cap="all" baseline="0" dirty="0">
              <a:latin typeface="Calibri" panose="020F050202020403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6D72331-98FC-4F6C-8F24-6528A06D4CC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6528" y="468499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  <p:sp>
        <p:nvSpPr>
          <p:cNvPr id="9" name="numbers">
            <a:extLst>
              <a:ext uri="{FF2B5EF4-FFF2-40B4-BE49-F238E27FC236}">
                <a16:creationId xmlns:a16="http://schemas.microsoft.com/office/drawing/2014/main" id="{0E75ABC0-EEF9-4A5F-95E8-F791C611914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06855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Calibri" panose="020F0502020204030204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42588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kus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3C95BD98-86F7-4FC1-832E-4BF18E86FA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40724" y="1506956"/>
            <a:ext cx="3144761" cy="542156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D5A425C-2C6E-44A7-B81E-A22B1595899D}"/>
              </a:ext>
            </a:extLst>
          </p:cNvPr>
          <p:cNvSpPr txBox="1"/>
          <p:nvPr userDrawn="1"/>
        </p:nvSpPr>
        <p:spPr>
          <a:xfrm>
            <a:off x="430848" y="1374907"/>
            <a:ext cx="662209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sk-SK" sz="4800" b="1" cap="all" baseline="0" dirty="0">
                <a:latin typeface="Calibri" panose="020F0502020204030204" pitchFamily="34" charset="0"/>
              </a:rPr>
              <a:t>DISKUSIA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928570-8B73-4678-95CA-962C6C602A3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6528" y="468499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  <p:sp>
        <p:nvSpPr>
          <p:cNvPr id="7" name="numbers">
            <a:extLst>
              <a:ext uri="{FF2B5EF4-FFF2-40B4-BE49-F238E27FC236}">
                <a16:creationId xmlns:a16="http://schemas.microsoft.com/office/drawing/2014/main" id="{7DF715D7-B213-4FEA-821C-6058E9863DA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06855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Calibri" panose="020F0502020204030204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21843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kusia + schodí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diagram&#10;&#10;Description automatically generated" hidden="1">
            <a:extLst>
              <a:ext uri="{FF2B5EF4-FFF2-40B4-BE49-F238E27FC236}">
                <a16:creationId xmlns:a16="http://schemas.microsoft.com/office/drawing/2014/main" id="{DEC1B763-9336-44FE-AB93-B38D2DE77A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A743EDB4-C694-4627-BF7A-A7AEBB6A03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40724" y="1506956"/>
            <a:ext cx="3144761" cy="5421568"/>
          </a:xfrm>
          <a:prstGeom prst="rect">
            <a:avLst/>
          </a:prstGeom>
        </p:spPr>
      </p:pic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25670629-4F7E-460D-92E0-BFF4E49D3E0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0928" y="1322086"/>
            <a:ext cx="534236" cy="757505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B155BA-F181-4911-9AAA-51A06C86C8EF}"/>
              </a:ext>
            </a:extLst>
          </p:cNvPr>
          <p:cNvSpPr txBox="1"/>
          <p:nvPr userDrawn="1"/>
        </p:nvSpPr>
        <p:spPr>
          <a:xfrm>
            <a:off x="1213802" y="1374907"/>
            <a:ext cx="662209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sk-SK" sz="4800" b="1" cap="all" baseline="0" dirty="0">
                <a:latin typeface="Calibri" panose="020F0502020204030204" pitchFamily="34" charset="0"/>
              </a:rPr>
              <a:t>DISKUSIA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F378DA0-CC2F-4FA0-8A40-FEED70D807C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6528" y="468499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  <p:sp>
        <p:nvSpPr>
          <p:cNvPr id="8" name="numbers">
            <a:extLst>
              <a:ext uri="{FF2B5EF4-FFF2-40B4-BE49-F238E27FC236}">
                <a16:creationId xmlns:a16="http://schemas.microsoft.com/office/drawing/2014/main" id="{2952C8C7-7A07-41E4-835B-4A8FF2E9E57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06855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Calibri" panose="020F0502020204030204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90955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cijaký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3C95BD98-86F7-4FC1-832E-4BF18E86FA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40724" y="1506956"/>
            <a:ext cx="3144761" cy="5421568"/>
          </a:xfrm>
          <a:prstGeom prst="rect">
            <a:avLst/>
          </a:prstGeom>
        </p:spPr>
      </p:pic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3B02E730-03A5-46DD-B53A-2D6AE0DAFD3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0212" y="1317625"/>
            <a:ext cx="7405051" cy="914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800" b="1">
                <a:latin typeface="Calibri" panose="020F0502020204030204" pitchFamily="34" charset="0"/>
              </a:defRPr>
            </a:lvl1pPr>
          </a:lstStyle>
          <a:p>
            <a:pPr lvl="0"/>
            <a:r>
              <a:rPr lang="sk-SK" dirty="0"/>
              <a:t>NADPIS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B822C15-13B5-4A1C-8425-7989F294C7D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6528" y="468499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  <p:sp>
        <p:nvSpPr>
          <p:cNvPr id="7" name="numbers">
            <a:extLst>
              <a:ext uri="{FF2B5EF4-FFF2-40B4-BE49-F238E27FC236}">
                <a16:creationId xmlns:a16="http://schemas.microsoft.com/office/drawing/2014/main" id="{5C500FA5-E71E-4478-88D2-02FD21D10BE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06855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Calibri" panose="020F0502020204030204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05836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cijaký nadpis + schodí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diagram&#10;&#10;Description automatically generated" hidden="1">
            <a:extLst>
              <a:ext uri="{FF2B5EF4-FFF2-40B4-BE49-F238E27FC236}">
                <a16:creationId xmlns:a16="http://schemas.microsoft.com/office/drawing/2014/main" id="{DEC1B763-9336-44FE-AB93-B38D2DE77A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A743EDB4-C694-4627-BF7A-A7AEBB6A03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40724" y="1506956"/>
            <a:ext cx="3144761" cy="5421568"/>
          </a:xfrm>
          <a:prstGeom prst="rect">
            <a:avLst/>
          </a:prstGeom>
        </p:spPr>
      </p:pic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25670629-4F7E-460D-92E0-BFF4E49D3E0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0928" y="1322086"/>
            <a:ext cx="534236" cy="757505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 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D3C9A3C2-9CD3-4323-B324-D44844AE9B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23842" y="1322086"/>
            <a:ext cx="7405051" cy="914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800" b="1">
                <a:latin typeface="Calibri" panose="020F0502020204030204" pitchFamily="34" charset="0"/>
              </a:defRPr>
            </a:lvl1pPr>
          </a:lstStyle>
          <a:p>
            <a:pPr lvl="0"/>
            <a:r>
              <a:rPr lang="sk-SK" dirty="0"/>
              <a:t>NADPIS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67B431A-34EC-4D17-A861-FEEE2133B9F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6528" y="468499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  <p:sp>
        <p:nvSpPr>
          <p:cNvPr id="10" name="numbers">
            <a:extLst>
              <a:ext uri="{FF2B5EF4-FFF2-40B4-BE49-F238E27FC236}">
                <a16:creationId xmlns:a16="http://schemas.microsoft.com/office/drawing/2014/main" id="{75F5B06A-1831-4D82-ACA9-C2953090C62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06855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Calibri" panose="020F0502020204030204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92342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výriční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B9F47662-9933-4E8A-A99A-C65BF0D545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44029" y="1152938"/>
            <a:ext cx="4540828" cy="6142085"/>
          </a:xfrm>
          <a:prstGeom prst="rect">
            <a:avLst/>
          </a:prstGeom>
        </p:spPr>
      </p:pic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3B02E730-03A5-46DD-B53A-2D6AE0DAFD3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0212" y="1317625"/>
            <a:ext cx="7405051" cy="914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800" b="1">
                <a:latin typeface="Calibri" panose="020F0502020204030204" pitchFamily="34" charset="0"/>
              </a:defRPr>
            </a:lvl1pPr>
          </a:lstStyle>
          <a:p>
            <a:pPr lvl="0"/>
            <a:r>
              <a:rPr lang="sk-SK" dirty="0"/>
              <a:t>NADPIS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E823226-1CE0-4A31-AC66-2F6FA35A191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6528" y="468499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  <p:sp>
        <p:nvSpPr>
          <p:cNvPr id="7" name="numbers">
            <a:extLst>
              <a:ext uri="{FF2B5EF4-FFF2-40B4-BE49-F238E27FC236}">
                <a16:creationId xmlns:a16="http://schemas.microsoft.com/office/drawing/2014/main" id="{8D16B0D4-A57F-4F06-B582-CBFCF6842E7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06855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Calibri" panose="020F0502020204030204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70992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schodíky + výkriční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diagram&#10;&#10;Description automatically generated" hidden="1">
            <a:extLst>
              <a:ext uri="{FF2B5EF4-FFF2-40B4-BE49-F238E27FC236}">
                <a16:creationId xmlns:a16="http://schemas.microsoft.com/office/drawing/2014/main" id="{DEC1B763-9336-44FE-AB93-B38D2DE77A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25670629-4F7E-460D-92E0-BFF4E49D3E0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0928" y="1322086"/>
            <a:ext cx="534236" cy="757505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 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D3C9A3C2-9CD3-4323-B324-D44844AE9B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23842" y="1322086"/>
            <a:ext cx="7405051" cy="914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800" b="1">
                <a:latin typeface="Calibri" panose="020F0502020204030204" pitchFamily="34" charset="0"/>
              </a:defRPr>
            </a:lvl1pPr>
          </a:lstStyle>
          <a:p>
            <a:pPr lvl="0"/>
            <a:r>
              <a:rPr lang="sk-SK" dirty="0"/>
              <a:t>NADPIS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961809E-EB15-4CA8-96C6-8C1C7F3A660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44029" y="1152938"/>
            <a:ext cx="4540828" cy="6142085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1A72D74F-35E5-476D-BF3C-DE82B378CB2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6528" y="468499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  <p:sp>
        <p:nvSpPr>
          <p:cNvPr id="10" name="numbers">
            <a:extLst>
              <a:ext uri="{FF2B5EF4-FFF2-40B4-BE49-F238E27FC236}">
                <a16:creationId xmlns:a16="http://schemas.microsoft.com/office/drawing/2014/main" id="{CB5B66F5-E8BD-433F-BAB7-55F8E3D9DBD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06855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Calibri" panose="020F0502020204030204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96541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+ veľké sch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ext, letter&#10;&#10;Description automatically generated" hidden="1">
            <a:extLst>
              <a:ext uri="{FF2B5EF4-FFF2-40B4-BE49-F238E27FC236}">
                <a16:creationId xmlns:a16="http://schemas.microsoft.com/office/drawing/2014/main" id="{49DA6205-9126-4DF5-8DC5-22775E0BDA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A573B51-BEC7-41D8-9C5C-D4B9282F202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28605" y="2031365"/>
            <a:ext cx="3144761" cy="4515877"/>
          </a:xfrm>
          <a:prstGeom prst="rect">
            <a:avLst/>
          </a:prstGeom>
        </p:spPr>
      </p:pic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E3E786D0-4FF6-4FC1-A563-68B4DA6DC5D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0212" y="1317625"/>
            <a:ext cx="7405051" cy="914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800" b="1">
                <a:latin typeface="Calibri" panose="020F0502020204030204" pitchFamily="34" charset="0"/>
              </a:defRPr>
            </a:lvl1pPr>
          </a:lstStyle>
          <a:p>
            <a:pPr lvl="0"/>
            <a:r>
              <a:rPr lang="sk-SK" dirty="0"/>
              <a:t>NADPIS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D5F032E-672B-4504-81B4-70FD7ACCA79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6528" y="468499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  <p:sp>
        <p:nvSpPr>
          <p:cNvPr id="10" name="numbers">
            <a:extLst>
              <a:ext uri="{FF2B5EF4-FFF2-40B4-BE49-F238E27FC236}">
                <a16:creationId xmlns:a16="http://schemas.microsoft.com/office/drawing/2014/main" id="{3B95E24C-75B8-4EDD-B9A2-0F0B5147D67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06855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Calibri" panose="020F0502020204030204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28817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+ schody + schodí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ext, letter&#10;&#10;Description automatically generated" hidden="1">
            <a:extLst>
              <a:ext uri="{FF2B5EF4-FFF2-40B4-BE49-F238E27FC236}">
                <a16:creationId xmlns:a16="http://schemas.microsoft.com/office/drawing/2014/main" id="{49DA6205-9126-4DF5-8DC5-22775E0BDA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A573B51-BEC7-41D8-9C5C-D4B9282F202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28605" y="2031365"/>
            <a:ext cx="3144761" cy="4515877"/>
          </a:xfrm>
          <a:prstGeom prst="rect">
            <a:avLst/>
          </a:prstGeom>
        </p:spPr>
      </p:pic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57EE82F0-45C0-4A43-8B7E-5C1029577A9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0928" y="1322086"/>
            <a:ext cx="534236" cy="757505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 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9F47E9A3-46DB-43C6-A85B-FF5CCA6260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23842" y="1322086"/>
            <a:ext cx="7405051" cy="914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800" b="1">
                <a:latin typeface="Calibri" panose="020F0502020204030204" pitchFamily="34" charset="0"/>
              </a:defRPr>
            </a:lvl1pPr>
          </a:lstStyle>
          <a:p>
            <a:pPr lvl="0"/>
            <a:r>
              <a:rPr lang="sk-SK" dirty="0"/>
              <a:t>NADPIS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030921A-7F80-49B2-90CA-DE839A1C859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6528" y="468499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  <p:sp>
        <p:nvSpPr>
          <p:cNvPr id="12" name="numbers">
            <a:extLst>
              <a:ext uri="{FF2B5EF4-FFF2-40B4-BE49-F238E27FC236}">
                <a16:creationId xmlns:a16="http://schemas.microsoft.com/office/drawing/2014/main" id="{17B38393-3CBA-4BE9-B585-C351040EA8F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06855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Calibri" panose="020F0502020204030204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36445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náročnosť + sch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3360C98D-6A43-494D-88E1-43952D71001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16836" y="3477882"/>
            <a:ext cx="285139" cy="364780"/>
          </a:xfrm>
          <a:prstGeom prst="rect">
            <a:avLst/>
          </a:prstGeo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 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21DDAD0A-7D0D-4B6F-8C3E-486D7FE29A3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4779" y="4044136"/>
            <a:ext cx="393853" cy="524446"/>
          </a:xfrm>
          <a:prstGeom prst="rect">
            <a:avLst/>
          </a:prstGeom>
          <a:blipFill dpi="0"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 </a:t>
            </a:r>
          </a:p>
        </p:txBody>
      </p:sp>
      <p:pic>
        <p:nvPicPr>
          <p:cNvPr id="8" name="Picture 7" descr="Text, letter&#10;&#10;Description automatically generated" hidden="1">
            <a:extLst>
              <a:ext uri="{FF2B5EF4-FFF2-40B4-BE49-F238E27FC236}">
                <a16:creationId xmlns:a16="http://schemas.microsoft.com/office/drawing/2014/main" id="{49DA6205-9126-4DF5-8DC5-22775E0BDA9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numbers">
            <a:extLst>
              <a:ext uri="{FF2B5EF4-FFF2-40B4-BE49-F238E27FC236}">
                <a16:creationId xmlns:a16="http://schemas.microsoft.com/office/drawing/2014/main" id="{D0CC2BFD-E715-4F0F-A12A-86581A6E2AA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68538" y="2499140"/>
            <a:ext cx="8952702" cy="45851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SzPct val="94000"/>
              <a:buFontTx/>
              <a:buNone/>
              <a:defRPr sz="3200" spc="-80" baseline="0">
                <a:latin typeface="Calibri" panose="020F0502020204030204" pitchFamily="34" charset="0"/>
              </a:defRPr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E0DA9444-7727-4B05-8EAD-D39B8F12896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6836" y="2904879"/>
            <a:ext cx="193475" cy="216693"/>
          </a:xfrm>
          <a:prstGeom prst="rect">
            <a:avLst/>
          </a:prstGeom>
        </p:spPr>
      </p:pic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B59AA33F-525C-477A-9923-BF479F2A342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20339" y="5076267"/>
            <a:ext cx="193475" cy="225983"/>
          </a:xfrm>
          <a:prstGeom prst="rect">
            <a:avLst/>
          </a:prstGeom>
          <a:blipFill dpi="0" rotWithShape="1"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 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0C780064-321F-4095-B0B2-51C75D83800F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28605" y="2031365"/>
            <a:ext cx="3144761" cy="4515877"/>
          </a:xfrm>
          <a:prstGeom prst="rect">
            <a:avLst/>
          </a:prstGeom>
        </p:spPr>
      </p:pic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68C151E3-412B-4B91-8E8C-35A414E240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0212" y="1317625"/>
            <a:ext cx="7405051" cy="914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800" b="1">
                <a:latin typeface="Calibri" panose="020F0502020204030204" pitchFamily="34" charset="0"/>
              </a:defRPr>
            </a:lvl1pPr>
          </a:lstStyle>
          <a:p>
            <a:pPr lvl="0"/>
            <a:r>
              <a:rPr lang="sk-SK" dirty="0"/>
              <a:t>NADPIS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20CE0C5-830C-46E5-844B-AD8359FF887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6528" y="468499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</p:spTree>
    <p:extLst>
      <p:ext uri="{BB962C8B-B14F-4D97-AF65-F5344CB8AC3E}">
        <p14:creationId xmlns:p14="http://schemas.microsoft.com/office/powerpoint/2010/main" val="3908974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4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úlohy + sch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iagram&#10;&#10;Description automatically generated" hidden="1">
            <a:extLst>
              <a:ext uri="{FF2B5EF4-FFF2-40B4-BE49-F238E27FC236}">
                <a16:creationId xmlns:a16="http://schemas.microsoft.com/office/drawing/2014/main" id="{2E0E6B4A-044A-4AC0-BE53-6B1ED48862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4" name="Uvodny nadpis">
            <a:extLst>
              <a:ext uri="{FF2B5EF4-FFF2-40B4-BE49-F238E27FC236}">
                <a16:creationId xmlns:a16="http://schemas.microsoft.com/office/drawing/2014/main" id="{4744CAEB-1F54-49DF-9C26-0FA0C61150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975" y="1357630"/>
            <a:ext cx="8891905" cy="1347470"/>
          </a:xfrm>
          <a:prstGeom prst="rect">
            <a:avLst/>
          </a:prstGeom>
        </p:spPr>
        <p:txBody>
          <a:bodyPr/>
          <a:lstStyle>
            <a:lvl1pPr>
              <a:defRPr sz="8300" b="1" cap="all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Lekcia 0</a:t>
            </a:r>
          </a:p>
        </p:txBody>
      </p:sp>
      <p:sp>
        <p:nvSpPr>
          <p:cNvPr id="7" name="numbers">
            <a:extLst>
              <a:ext uri="{FF2B5EF4-FFF2-40B4-BE49-F238E27FC236}">
                <a16:creationId xmlns:a16="http://schemas.microsoft.com/office/drawing/2014/main" id="{CECC15BB-884D-402D-9283-AED5450124F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475903" y="2880875"/>
            <a:ext cx="7895668" cy="379880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75000"/>
              </a:lnSpc>
              <a:spcBef>
                <a:spcPts val="0"/>
              </a:spcBef>
              <a:buSzPct val="94000"/>
              <a:buFontTx/>
              <a:buNone/>
              <a:defRPr sz="4800" spc="-80" baseline="0">
                <a:latin typeface="Calibri" panose="020F0502020204030204" pitchFamily="34" charset="0"/>
              </a:defRPr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Úlohy</a:t>
            </a:r>
          </a:p>
          <a:p>
            <a:pPr lvl="0"/>
            <a:r>
              <a:rPr lang="sk-SK" dirty="0"/>
              <a:t>Úlohy</a:t>
            </a:r>
          </a:p>
          <a:p>
            <a:pPr lvl="0"/>
            <a:r>
              <a:rPr lang="sk-SK" dirty="0"/>
              <a:t>Úlohy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6B4A03B-6B1C-4710-92A5-149CB875EE9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1175" y="5644938"/>
            <a:ext cx="719819" cy="1034739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735E6721-6688-446D-B534-1647F1D2AE6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1175" y="4539310"/>
            <a:ext cx="539866" cy="73481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443445A-B275-481D-A2DA-164FB3527A9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6181" y="3522666"/>
            <a:ext cx="374903" cy="419893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2B40EC18-6A41-4A6D-9BD4-E90E4BFED94C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28605" y="2031365"/>
            <a:ext cx="3144761" cy="4515877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4D00352-DA67-4DE0-8DF4-317CFA04BAB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6528" y="468499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</p:spTree>
    <p:extLst>
      <p:ext uri="{BB962C8B-B14F-4D97-AF65-F5344CB8AC3E}">
        <p14:creationId xmlns:p14="http://schemas.microsoft.com/office/powerpoint/2010/main" val="196838635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erečný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1DBF52-A275-4863-BE4B-8343005AC2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3158393" y="457199"/>
            <a:ext cx="1045256" cy="383541"/>
          </a:xfrm>
          <a:prstGeom prst="rect">
            <a:avLst/>
          </a:prstGeom>
          <a:solidFill>
            <a:schemeClr val="accent3"/>
          </a:solidFill>
        </p:spPr>
        <p:txBody>
          <a:bodyPr/>
          <a:lstStyle>
            <a:lvl1pPr algn="r">
              <a:defRPr sz="2000" cap="all" baseline="0"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koniec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D10017-4ACD-4D9E-B1D7-93AD24245E2C}"/>
              </a:ext>
            </a:extLst>
          </p:cNvPr>
          <p:cNvSpPr txBox="1"/>
          <p:nvPr userDrawn="1"/>
        </p:nvSpPr>
        <p:spPr>
          <a:xfrm>
            <a:off x="2048271" y="2019001"/>
            <a:ext cx="10385503" cy="1241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sk-SK" sz="8300" cap="none" baseline="0" dirty="0">
                <a:latin typeface="Calibri" panose="020F0502020204030204" pitchFamily="34" charset="0"/>
              </a:rPr>
              <a:t>Ako sa ti páčila hodina?</a:t>
            </a:r>
          </a:p>
        </p:txBody>
      </p:sp>
      <p:pic>
        <p:nvPicPr>
          <p:cNvPr id="14" name="Picture Placeholder 7" descr="Thumbs up sign">
            <a:extLst>
              <a:ext uri="{FF2B5EF4-FFF2-40B4-BE49-F238E27FC236}">
                <a16:creationId xmlns:a16="http://schemas.microsoft.com/office/drawing/2014/main" id="{033B60EE-F23F-4F4A-A627-CBCF11E207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22" r="822"/>
          <a:stretch>
            <a:fillRect/>
          </a:stretch>
        </p:blipFill>
        <p:spPr>
          <a:xfrm>
            <a:off x="3076561" y="4068164"/>
            <a:ext cx="2091185" cy="2126986"/>
          </a:xfrm>
          <a:prstGeom prst="rect">
            <a:avLst/>
          </a:prstGeom>
        </p:spPr>
      </p:pic>
      <p:pic>
        <p:nvPicPr>
          <p:cNvPr id="15" name="Picture Placeholder 10" descr="Thumbs up sign">
            <a:extLst>
              <a:ext uri="{FF2B5EF4-FFF2-40B4-BE49-F238E27FC236}">
                <a16:creationId xmlns:a16="http://schemas.microsoft.com/office/drawing/2014/main" id="{A9DD11FE-0226-4658-BEE2-688B5490CD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21" r="821"/>
          <a:stretch>
            <a:fillRect/>
          </a:stretch>
        </p:blipFill>
        <p:spPr>
          <a:xfrm rot="16200000">
            <a:off x="6195431" y="4068164"/>
            <a:ext cx="2091185" cy="2126986"/>
          </a:xfrm>
          <a:prstGeom prst="rect">
            <a:avLst/>
          </a:prstGeom>
        </p:spPr>
      </p:pic>
      <p:pic>
        <p:nvPicPr>
          <p:cNvPr id="16" name="Picture Placeholder 12" descr="Thumbs up sign">
            <a:extLst>
              <a:ext uri="{FF2B5EF4-FFF2-40B4-BE49-F238E27FC236}">
                <a16:creationId xmlns:a16="http://schemas.microsoft.com/office/drawing/2014/main" id="{86862595-4088-47AA-9A0E-7E30879D8E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58" r="858"/>
          <a:stretch>
            <a:fillRect/>
          </a:stretch>
        </p:blipFill>
        <p:spPr>
          <a:xfrm flipH="1" flipV="1">
            <a:off x="9329154" y="4433498"/>
            <a:ext cx="2091185" cy="2126986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3EB360B-E7D6-4E81-8F8A-E793CAAD4E0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6528" y="468499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</p:spTree>
    <p:extLst>
      <p:ext uri="{BB962C8B-B14F-4D97-AF65-F5344CB8AC3E}">
        <p14:creationId xmlns:p14="http://schemas.microsoft.com/office/powerpoint/2010/main" val="39975808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ostatná prác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2F7391CA-B2C5-43FE-B930-EDF0769EB2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E6F2C349-08F1-446D-8055-6EED854FB03F}"/>
              </a:ext>
            </a:extLst>
          </p:cNvPr>
          <p:cNvSpPr txBox="1">
            <a:spLocks/>
          </p:cNvSpPr>
          <p:nvPr userDrawn="1"/>
        </p:nvSpPr>
        <p:spPr>
          <a:xfrm>
            <a:off x="4562473" y="3547836"/>
            <a:ext cx="8505827" cy="44259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8300" cap="all" baseline="0" dirty="0">
                <a:latin typeface="Calibri" panose="020F0502020204030204" pitchFamily="34" charset="0"/>
              </a:rPr>
              <a:t>Samostatná práca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A461D57-7B95-4F56-B1F4-E60C60FBCAB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49325" y="6632754"/>
            <a:ext cx="2767748" cy="64117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600" cap="all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dirty="0"/>
              <a:t>INF 0 </a:t>
            </a:r>
            <a:r>
              <a:rPr lang="sk-SK" dirty="0">
                <a:effectLst/>
              </a:rPr>
              <a:t>–</a:t>
            </a:r>
            <a:r>
              <a:rPr lang="sk-SK" dirty="0"/>
              <a:t> H0</a:t>
            </a:r>
            <a:endParaRPr lang="en-US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63B87D63-84DB-4CA5-A275-A6A02C764E8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5026" y="954310"/>
            <a:ext cx="1340600" cy="1668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81439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ázk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meline&#10;&#10;Description automatically generated" hidden="1">
            <a:extLst>
              <a:ext uri="{FF2B5EF4-FFF2-40B4-BE49-F238E27FC236}">
                <a16:creationId xmlns:a16="http://schemas.microsoft.com/office/drawing/2014/main" id="{912AE82E-A4F2-4443-A72C-126CF43540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C7818BA4-A337-49C0-8E2B-572766D123B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9F4CCA10-0A22-40A7-855D-A80A429D83F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2323" y="1829662"/>
            <a:ext cx="2238943" cy="3859938"/>
          </a:xfrm>
          <a:prstGeom prst="rect">
            <a:avLst/>
          </a:prstGeom>
        </p:spPr>
      </p:pic>
      <p:sp>
        <p:nvSpPr>
          <p:cNvPr id="9" name="Uvodny nadpis">
            <a:extLst>
              <a:ext uri="{FF2B5EF4-FFF2-40B4-BE49-F238E27FC236}">
                <a16:creationId xmlns:a16="http://schemas.microsoft.com/office/drawing/2014/main" id="{ED02E3AA-1163-44E1-82C7-0A39DAFE99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7075" y="2813050"/>
            <a:ext cx="8543926" cy="4425950"/>
          </a:xfrm>
          <a:prstGeom prst="rect">
            <a:avLst/>
          </a:prstGeom>
        </p:spPr>
        <p:txBody>
          <a:bodyPr/>
          <a:lstStyle>
            <a:lvl1pPr>
              <a:defRPr sz="83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Otázka</a:t>
            </a:r>
          </a:p>
        </p:txBody>
      </p:sp>
    </p:spTree>
    <p:extLst>
      <p:ext uri="{BB962C8B-B14F-4D97-AF65-F5344CB8AC3E}">
        <p14:creationId xmlns:p14="http://schemas.microsoft.com/office/powerpoint/2010/main" val="275460923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wag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C7818BA4-A337-49C0-8E2B-572766D123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8" name="Picture 7" descr="Timeline&#10;&#10;Description automatically generated" hidden="1">
            <a:extLst>
              <a:ext uri="{FF2B5EF4-FFF2-40B4-BE49-F238E27FC236}">
                <a16:creationId xmlns:a16="http://schemas.microsoft.com/office/drawing/2014/main" id="{912AE82E-A4F2-4443-A72C-126CF435400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9" name="Uvodny nadpis">
            <a:extLst>
              <a:ext uri="{FF2B5EF4-FFF2-40B4-BE49-F238E27FC236}">
                <a16:creationId xmlns:a16="http://schemas.microsoft.com/office/drawing/2014/main" id="{ED02E3AA-1163-44E1-82C7-0A39DAFE99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7075" y="2813050"/>
            <a:ext cx="8543926" cy="4425950"/>
          </a:xfrm>
          <a:prstGeom prst="rect">
            <a:avLst/>
          </a:prstGeom>
        </p:spPr>
        <p:txBody>
          <a:bodyPr/>
          <a:lstStyle>
            <a:lvl1pPr>
              <a:defRPr sz="83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err="1"/>
              <a:t>Uwaga</a:t>
            </a:r>
            <a:endParaRPr lang="sk-SK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3F438DFF-4658-483C-8351-17E7E3E600B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2043" y="1590260"/>
            <a:ext cx="3209147" cy="4344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7368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362B451D-2A0A-42E0-949B-DA4B37B55F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4" name="Uvodny nadpis">
            <a:extLst>
              <a:ext uri="{FF2B5EF4-FFF2-40B4-BE49-F238E27FC236}">
                <a16:creationId xmlns:a16="http://schemas.microsoft.com/office/drawing/2014/main" id="{395839BF-765A-4AE2-A286-AF5E078539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7075" y="2813050"/>
            <a:ext cx="8543926" cy="4425950"/>
          </a:xfrm>
          <a:prstGeom prst="rect">
            <a:avLst/>
          </a:prstGeom>
        </p:spPr>
        <p:txBody>
          <a:bodyPr/>
          <a:lstStyle>
            <a:lvl1pPr>
              <a:defRPr sz="83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sk-SK" dirty="0"/>
              <a:t>Otvorenie – Video</a:t>
            </a:r>
            <a:br>
              <a:rPr lang="en-US" dirty="0"/>
            </a:br>
            <a:br>
              <a:rPr lang="en-US" dirty="0"/>
            </a:br>
            <a:r>
              <a:rPr lang="en-US" sz="2400" dirty="0"/>
              <a:t>Link </a:t>
            </a:r>
            <a:r>
              <a:rPr lang="en-US" sz="2400" dirty="0" err="1"/>
              <a:t>ve</a:t>
            </a:r>
            <a:r>
              <a:rPr lang="sk-SK" sz="2400" dirty="0" err="1"/>
              <a:t>ľkosť</a:t>
            </a:r>
            <a:r>
              <a:rPr lang="sk-SK" sz="2400" dirty="0"/>
              <a:t> 24</a:t>
            </a:r>
            <a:endParaRPr lang="sk-SK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88AE784-2DD0-44AF-8458-945B28DF939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2323" y="2394072"/>
            <a:ext cx="2238943" cy="257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240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21" Type="http://schemas.openxmlformats.org/officeDocument/2006/relationships/slideLayout" Target="../slideLayouts/slideLayout27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31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29" Type="http://schemas.openxmlformats.org/officeDocument/2006/relationships/image" Target="../media/image29.svg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28" Type="http://schemas.openxmlformats.org/officeDocument/2006/relationships/image" Target="../media/image28.png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Relationship Id="rId27" Type="http://schemas.openxmlformats.org/officeDocument/2006/relationships/hyperlink" Target="https://creativecommons.org/licenses/by/4.0/deed.sk" TargetMode="Externa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9.xml"/><Relationship Id="rId26" Type="http://schemas.openxmlformats.org/officeDocument/2006/relationships/image" Target="../media/image28.png"/><Relationship Id="rId3" Type="http://schemas.openxmlformats.org/officeDocument/2006/relationships/slideLayout" Target="../slideLayouts/slideLayout34.xml"/><Relationship Id="rId21" Type="http://schemas.openxmlformats.org/officeDocument/2006/relationships/slideLayout" Target="../slideLayouts/slideLayout52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8.xml"/><Relationship Id="rId25" Type="http://schemas.openxmlformats.org/officeDocument/2006/relationships/hyperlink" Target="https://creativecommons.org/licenses/by/4.0/deed.sk" TargetMode="Externa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20" Type="http://schemas.openxmlformats.org/officeDocument/2006/relationships/slideLayout" Target="../slideLayouts/slideLayout51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23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50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Relationship Id="rId22" Type="http://schemas.openxmlformats.org/officeDocument/2006/relationships/slideLayout" Target="../slideLayouts/slideLayout53.xml"/><Relationship Id="rId27" Type="http://schemas.openxmlformats.org/officeDocument/2006/relationships/image" Target="../media/image29.sv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Timeline&#10;&#10;Description automatically generated with medium confidence" hidden="1">
            <a:extLst>
              <a:ext uri="{FF2B5EF4-FFF2-40B4-BE49-F238E27FC236}">
                <a16:creationId xmlns:a16="http://schemas.microsoft.com/office/drawing/2014/main" id="{D8D6BB47-ADB2-4681-B645-2A3AB4364D5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800" y="0"/>
            <a:ext cx="14630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171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00" r:id="rId2"/>
    <p:sldLayoutId id="2147483701" r:id="rId3"/>
    <p:sldLayoutId id="2147483702" r:id="rId4"/>
    <p:sldLayoutId id="2147483719" r:id="rId5"/>
    <p:sldLayoutId id="2147483720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" userDrawn="1">
          <p15:clr>
            <a:srgbClr val="F26B43"/>
          </p15:clr>
        </p15:guide>
        <p15:guide id="2" pos="329" userDrawn="1">
          <p15:clr>
            <a:srgbClr val="F26B43"/>
          </p15:clr>
        </p15:guide>
        <p15:guide id="3" pos="8887" userDrawn="1">
          <p15:clr>
            <a:srgbClr val="F26B43"/>
          </p15:clr>
        </p15:guide>
        <p15:guide id="4" orient="horz" pos="4896" userDrawn="1">
          <p15:clr>
            <a:srgbClr val="F26B43"/>
          </p15:clr>
        </p15:guide>
        <p15:guide id="5" orient="horz" pos="551" userDrawn="1">
          <p15:clr>
            <a:srgbClr val="F26B43"/>
          </p15:clr>
        </p15:guide>
        <p15:guide id="6" orient="horz" pos="4633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8C290A7-2839-4B5D-B6B9-D9AD67BF7FBD}"/>
              </a:ext>
            </a:extLst>
          </p:cNvPr>
          <p:cNvSpPr txBox="1">
            <a:spLocks/>
          </p:cNvSpPr>
          <p:nvPr userDrawn="1"/>
        </p:nvSpPr>
        <p:spPr>
          <a:xfrm>
            <a:off x="1504322" y="7399643"/>
            <a:ext cx="6564797" cy="43814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1100" baseline="0" dirty="0">
                <a:latin typeface="Calibri" panose="020F0502020204030204" pitchFamily="34" charset="0"/>
              </a:rPr>
              <a:t>Tento materiál je zverejnený pod licenciou </a:t>
            </a:r>
            <a:r>
              <a:rPr lang="sk-SK" sz="1100" dirty="0">
                <a:latin typeface="Calibri" panose="020F0502020204030204" pitchFamily="34" charset="0"/>
                <a:hlinkClick r:id="rId27"/>
              </a:rPr>
              <a:t>CC BY 4.0</a:t>
            </a:r>
            <a:r>
              <a:rPr lang="sk-SK" sz="1100" baseline="0" dirty="0">
                <a:latin typeface="Calibri" panose="020F0502020204030204" pitchFamily="34" charset="0"/>
              </a:rPr>
              <a:t> </a:t>
            </a:r>
          </a:p>
          <a:p>
            <a:r>
              <a:rPr lang="sk-SK" sz="1100" baseline="0" dirty="0">
                <a:latin typeface="Calibri" panose="020F0502020204030204" pitchFamily="34" charset="0"/>
              </a:rPr>
              <a:t>Môžete ho voľne používať, upravovať, a zdieľať pod podmienkou uvedenia autora.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945439E-B27D-4E26-80FD-EA5BED5BACBF}"/>
              </a:ext>
            </a:extLst>
          </p:cNvPr>
          <p:cNvCxnSpPr/>
          <p:nvPr userDrawn="1"/>
        </p:nvCxnSpPr>
        <p:spPr>
          <a:xfrm>
            <a:off x="522288" y="7354888"/>
            <a:ext cx="135858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0773D85-3644-4399-9937-A45511043950}"/>
              </a:ext>
            </a:extLst>
          </p:cNvPr>
          <p:cNvCxnSpPr/>
          <p:nvPr userDrawn="1"/>
        </p:nvCxnSpPr>
        <p:spPr>
          <a:xfrm>
            <a:off x="522288" y="874713"/>
            <a:ext cx="135858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9A52D515-782F-43FD-98F6-01EEEFA15FBA}"/>
              </a:ext>
            </a:extLst>
          </p:cNvPr>
          <p:cNvSpPr txBox="1"/>
          <p:nvPr userDrawn="1"/>
        </p:nvSpPr>
        <p:spPr>
          <a:xfrm>
            <a:off x="430848" y="469030"/>
            <a:ext cx="9092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8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FORMÁTOVANIE TEXTU – ŠTÝLY, ODSEKY A ČÍSLOVANIE</a:t>
            </a:r>
            <a:endParaRPr lang="sk-SK" sz="2000" dirty="0">
              <a:latin typeface="Calibri" panose="020F0502020204030204" pitchFamily="34" charset="0"/>
            </a:endParaRPr>
          </a:p>
        </p:txBody>
      </p:sp>
      <p:pic>
        <p:nvPicPr>
          <p:cNvPr id="8" name="Graphic 7">
            <a:hlinkClick r:id="rId27"/>
            <a:extLst>
              <a:ext uri="{FF2B5EF4-FFF2-40B4-BE49-F238E27FC236}">
                <a16:creationId xmlns:a16="http://schemas.microsoft.com/office/drawing/2014/main" id="{95061C21-67E2-4EF0-AF73-7B824939C871}"/>
              </a:ext>
            </a:extLst>
          </p:cNvPr>
          <p:cNvPicPr>
            <a:picLocks noChangeAspect="1"/>
          </p:cNvPicPr>
          <p:nvPr userDrawn="1"/>
        </p:nvPicPr>
        <p:blipFill>
          <a:blip r:embed="rId2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522287" y="7440587"/>
            <a:ext cx="988859" cy="346101"/>
          </a:xfrm>
          <a:prstGeom prst="rect">
            <a:avLst/>
          </a:prstGeom>
        </p:spPr>
      </p:pic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7F84D147-3F23-46D7-9AC3-814B3604F4AC}"/>
              </a:ext>
            </a:extLst>
          </p:cNvPr>
          <p:cNvSpPr txBox="1">
            <a:spLocks/>
          </p:cNvSpPr>
          <p:nvPr userDrawn="1"/>
        </p:nvSpPr>
        <p:spPr>
          <a:xfrm>
            <a:off x="9350506" y="7449154"/>
            <a:ext cx="4846319" cy="3232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sk-SK" sz="2000" baseline="0" dirty="0">
                <a:latin typeface="Calibri" panose="020F0502020204030204" pitchFamily="34" charset="0"/>
              </a:rPr>
              <a:t>informatika20.sk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6E69A3E-E9A7-421F-8B4A-4B2EEAFC487F}"/>
              </a:ext>
            </a:extLst>
          </p:cNvPr>
          <p:cNvSpPr txBox="1"/>
          <p:nvPr userDrawn="1"/>
        </p:nvSpPr>
        <p:spPr>
          <a:xfrm>
            <a:off x="13064061" y="475677"/>
            <a:ext cx="1139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86FD522-3783-4060-ADB5-961B91AB0E0D}" type="slidenum">
              <a:rPr lang="sk-SK" sz="2000" smtClean="0">
                <a:latin typeface="Calibri" panose="020F0502020204030204" pitchFamily="34" charset="0"/>
              </a:rPr>
              <a:pPr algn="r"/>
              <a:t>‹#›</a:t>
            </a:fld>
            <a:endParaRPr lang="sk-SK" sz="2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0780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45" r:id="rId2"/>
    <p:sldLayoutId id="2147483661" r:id="rId3"/>
    <p:sldLayoutId id="2147483820" r:id="rId4"/>
    <p:sldLayoutId id="2147483712" r:id="rId5"/>
    <p:sldLayoutId id="2147483815" r:id="rId6"/>
    <p:sldLayoutId id="2147483662" r:id="rId7"/>
    <p:sldLayoutId id="2147483713" r:id="rId8"/>
    <p:sldLayoutId id="2147483684" r:id="rId9"/>
    <p:sldLayoutId id="2147483685" r:id="rId10"/>
    <p:sldLayoutId id="2147483663" r:id="rId11"/>
    <p:sldLayoutId id="2147483822" r:id="rId12"/>
    <p:sldLayoutId id="2147483722" r:id="rId13"/>
    <p:sldLayoutId id="2147483698" r:id="rId14"/>
    <p:sldLayoutId id="2147483711" r:id="rId15"/>
    <p:sldLayoutId id="2147483742" r:id="rId16"/>
    <p:sldLayoutId id="2147483743" r:id="rId17"/>
    <p:sldLayoutId id="2147483813" r:id="rId18"/>
    <p:sldLayoutId id="2147483814" r:id="rId19"/>
    <p:sldLayoutId id="2147483738" r:id="rId20"/>
    <p:sldLayoutId id="2147483744" r:id="rId21"/>
    <p:sldLayoutId id="2147483807" r:id="rId22"/>
    <p:sldLayoutId id="2147483715" r:id="rId23"/>
    <p:sldLayoutId id="2147483716" r:id="rId24"/>
    <p:sldLayoutId id="2147483823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4800" kern="1200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097280" rtl="0" eaLnBrk="1" latinLnBrk="0" hangingPunct="1">
        <a:lnSpc>
          <a:spcPct val="300000"/>
        </a:lnSpc>
        <a:spcBef>
          <a:spcPts val="600"/>
        </a:spcBef>
        <a:buFont typeface="+mj-lt"/>
        <a:buNone/>
        <a:defRPr sz="3200" b="0" kern="1200">
          <a:solidFill>
            <a:schemeClr val="tx1"/>
          </a:solidFill>
          <a:latin typeface="Bahnschrift Light Condensed" panose="020B0502040204020203" pitchFamily="34" charset="0"/>
          <a:ea typeface="+mn-ea"/>
          <a:cs typeface="+mn-cs"/>
        </a:defRPr>
      </a:lvl1pPr>
      <a:lvl2pPr marL="548640" indent="0" algn="l" defTabSz="1097280" rtl="0" eaLnBrk="1" latinLnBrk="0" hangingPunct="1">
        <a:lnSpc>
          <a:spcPct val="90000"/>
        </a:lnSpc>
        <a:spcBef>
          <a:spcPts val="600"/>
        </a:spcBef>
        <a:buFontTx/>
        <a:buNone/>
        <a:defRPr sz="50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indent="0" algn="l" defTabSz="1097280" rtl="0" eaLnBrk="1" latinLnBrk="0" hangingPunct="1">
        <a:lnSpc>
          <a:spcPct val="90000"/>
        </a:lnSpc>
        <a:spcBef>
          <a:spcPts val="600"/>
        </a:spcBef>
        <a:buFontTx/>
        <a:buNone/>
        <a:defRPr sz="500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indent="0" algn="l" defTabSz="1097280" rtl="0" eaLnBrk="1" latinLnBrk="0" hangingPunct="1">
        <a:lnSpc>
          <a:spcPct val="90000"/>
        </a:lnSpc>
        <a:spcBef>
          <a:spcPts val="600"/>
        </a:spcBef>
        <a:buFontTx/>
        <a:buNone/>
        <a:defRPr sz="50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indent="0" algn="l" defTabSz="1097280" rtl="0" eaLnBrk="1" latinLnBrk="0" hangingPunct="1">
        <a:lnSpc>
          <a:spcPct val="90000"/>
        </a:lnSpc>
        <a:spcBef>
          <a:spcPts val="600"/>
        </a:spcBef>
        <a:buFontTx/>
        <a:buNone/>
        <a:defRPr sz="500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905" userDrawn="1">
          <p15:clr>
            <a:srgbClr val="F26B43"/>
          </p15:clr>
        </p15:guide>
        <p15:guide id="2" pos="322" userDrawn="1">
          <p15:clr>
            <a:srgbClr val="F26B43"/>
          </p15:clr>
        </p15:guide>
        <p15:guide id="3" pos="8887" userDrawn="1">
          <p15:clr>
            <a:srgbClr val="F26B43"/>
          </p15:clr>
        </p15:guide>
        <p15:guide id="4" orient="horz" pos="288" userDrawn="1">
          <p15:clr>
            <a:srgbClr val="F26B43"/>
          </p15:clr>
        </p15:guide>
        <p15:guide id="5" orient="horz" pos="551" userDrawn="1">
          <p15:clr>
            <a:srgbClr val="F26B43"/>
          </p15:clr>
        </p15:guide>
        <p15:guide id="6" orient="horz" pos="4633" userDrawn="1">
          <p15:clr>
            <a:srgbClr val="F26B43"/>
          </p15:clr>
        </p15:guide>
        <p15:guide id="7" orient="horz" pos="483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945439E-B27D-4E26-80FD-EA5BED5BACBF}"/>
              </a:ext>
            </a:extLst>
          </p:cNvPr>
          <p:cNvCxnSpPr/>
          <p:nvPr userDrawn="1"/>
        </p:nvCxnSpPr>
        <p:spPr>
          <a:xfrm>
            <a:off x="522288" y="7354888"/>
            <a:ext cx="135858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0773D85-3644-4399-9937-A45511043950}"/>
              </a:ext>
            </a:extLst>
          </p:cNvPr>
          <p:cNvCxnSpPr/>
          <p:nvPr userDrawn="1"/>
        </p:nvCxnSpPr>
        <p:spPr>
          <a:xfrm>
            <a:off x="522288" y="874713"/>
            <a:ext cx="135858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Graphic 7">
            <a:hlinkClick r:id="rId25"/>
            <a:extLst>
              <a:ext uri="{FF2B5EF4-FFF2-40B4-BE49-F238E27FC236}">
                <a16:creationId xmlns:a16="http://schemas.microsoft.com/office/drawing/2014/main" id="{95061C21-67E2-4EF0-AF73-7B824939C871}"/>
              </a:ext>
            </a:extLst>
          </p:cNvPr>
          <p:cNvPicPr>
            <a:picLocks noChangeAspect="1"/>
          </p:cNvPicPr>
          <p:nvPr userDrawn="1"/>
        </p:nvPicPr>
        <p:blipFill>
          <a:blip r:embed="rId2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522287" y="7440587"/>
            <a:ext cx="988859" cy="346101"/>
          </a:xfrm>
          <a:prstGeom prst="rect">
            <a:avLst/>
          </a:prstGeom>
        </p:spPr>
      </p:pic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84E7FE14-32C2-42E5-B5AA-8FFEE5F7A8D6}"/>
              </a:ext>
            </a:extLst>
          </p:cNvPr>
          <p:cNvSpPr txBox="1">
            <a:spLocks/>
          </p:cNvSpPr>
          <p:nvPr userDrawn="1"/>
        </p:nvSpPr>
        <p:spPr>
          <a:xfrm>
            <a:off x="1504322" y="7399643"/>
            <a:ext cx="6564797" cy="43814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1100" baseline="0" dirty="0">
                <a:latin typeface="Calibri" panose="020F0502020204030204" pitchFamily="34" charset="0"/>
              </a:rPr>
              <a:t>Tento materiál je zverejnený pod licenciou </a:t>
            </a:r>
            <a:r>
              <a:rPr lang="sk-SK" sz="1100" dirty="0">
                <a:latin typeface="Calibri" panose="020F0502020204030204" pitchFamily="34" charset="0"/>
                <a:hlinkClick r:id="rId25"/>
              </a:rPr>
              <a:t>CC BY 4.0</a:t>
            </a:r>
            <a:r>
              <a:rPr lang="sk-SK" sz="1100" baseline="0" dirty="0">
                <a:latin typeface="Calibri" panose="020F0502020204030204" pitchFamily="34" charset="0"/>
              </a:rPr>
              <a:t> </a:t>
            </a:r>
          </a:p>
          <a:p>
            <a:r>
              <a:rPr lang="sk-SK" sz="1100" baseline="0" dirty="0">
                <a:latin typeface="Calibri" panose="020F0502020204030204" pitchFamily="34" charset="0"/>
              </a:rPr>
              <a:t>Môžete ho voľne používať, upravovať, a zdieľať pod podmienkou uvedenia autora.</a:t>
            </a: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7737039B-D04B-4133-AAA9-27B98666D7A4}"/>
              </a:ext>
            </a:extLst>
          </p:cNvPr>
          <p:cNvSpPr txBox="1">
            <a:spLocks/>
          </p:cNvSpPr>
          <p:nvPr userDrawn="1"/>
        </p:nvSpPr>
        <p:spPr>
          <a:xfrm>
            <a:off x="9350506" y="7449154"/>
            <a:ext cx="4846319" cy="3232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sk-SK" sz="2000" baseline="0" dirty="0">
                <a:latin typeface="Calibri" panose="020F0502020204030204" pitchFamily="34" charset="0"/>
              </a:rPr>
              <a:t>informatika20.sk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30B6193-77B1-4EC2-B896-7D67C3B2AA35}"/>
              </a:ext>
            </a:extLst>
          </p:cNvPr>
          <p:cNvSpPr txBox="1"/>
          <p:nvPr userDrawn="1"/>
        </p:nvSpPr>
        <p:spPr>
          <a:xfrm>
            <a:off x="13064061" y="475677"/>
            <a:ext cx="1139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86FD522-3783-4060-ADB5-961B91AB0E0D}" type="slidenum">
              <a:rPr lang="sk-SK" sz="2000" smtClean="0">
                <a:latin typeface="Calibri" panose="020F0502020204030204" pitchFamily="34" charset="0"/>
              </a:rPr>
              <a:pPr algn="r"/>
              <a:t>‹#›</a:t>
            </a:fld>
            <a:endParaRPr lang="sk-SK" sz="2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593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816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817" r:id="rId9"/>
    <p:sldLayoutId id="2147483818" r:id="rId10"/>
    <p:sldLayoutId id="2147483819" r:id="rId11"/>
    <p:sldLayoutId id="2147483798" r:id="rId12"/>
    <p:sldLayoutId id="2147483799" r:id="rId13"/>
    <p:sldLayoutId id="2147483800" r:id="rId14"/>
    <p:sldLayoutId id="2147483801" r:id="rId15"/>
    <p:sldLayoutId id="2147483802" r:id="rId16"/>
    <p:sldLayoutId id="2147483811" r:id="rId17"/>
    <p:sldLayoutId id="2147483812" r:id="rId18"/>
    <p:sldLayoutId id="2147483808" r:id="rId19"/>
    <p:sldLayoutId id="2147483809" r:id="rId20"/>
    <p:sldLayoutId id="2147483810" r:id="rId21"/>
    <p:sldLayoutId id="2147483805" r:id="rId22"/>
    <p:sldLayoutId id="2147483806" r:id="rId23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4800" kern="1200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097280" rtl="0" eaLnBrk="1" latinLnBrk="0" hangingPunct="1">
        <a:lnSpc>
          <a:spcPct val="300000"/>
        </a:lnSpc>
        <a:spcBef>
          <a:spcPts val="600"/>
        </a:spcBef>
        <a:buFont typeface="+mj-lt"/>
        <a:buNone/>
        <a:defRPr sz="3200" b="0" kern="1200">
          <a:solidFill>
            <a:schemeClr val="tx1"/>
          </a:solidFill>
          <a:latin typeface="Bahnschrift Light Condensed" panose="020B0502040204020203" pitchFamily="34" charset="0"/>
          <a:ea typeface="+mn-ea"/>
          <a:cs typeface="+mn-cs"/>
        </a:defRPr>
      </a:lvl1pPr>
      <a:lvl2pPr marL="548640" indent="0" algn="l" defTabSz="1097280" rtl="0" eaLnBrk="1" latinLnBrk="0" hangingPunct="1">
        <a:lnSpc>
          <a:spcPct val="90000"/>
        </a:lnSpc>
        <a:spcBef>
          <a:spcPts val="600"/>
        </a:spcBef>
        <a:buFontTx/>
        <a:buNone/>
        <a:defRPr sz="50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indent="0" algn="l" defTabSz="1097280" rtl="0" eaLnBrk="1" latinLnBrk="0" hangingPunct="1">
        <a:lnSpc>
          <a:spcPct val="90000"/>
        </a:lnSpc>
        <a:spcBef>
          <a:spcPts val="600"/>
        </a:spcBef>
        <a:buFontTx/>
        <a:buNone/>
        <a:defRPr sz="500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indent="0" algn="l" defTabSz="1097280" rtl="0" eaLnBrk="1" latinLnBrk="0" hangingPunct="1">
        <a:lnSpc>
          <a:spcPct val="90000"/>
        </a:lnSpc>
        <a:spcBef>
          <a:spcPts val="600"/>
        </a:spcBef>
        <a:buFontTx/>
        <a:buNone/>
        <a:defRPr sz="50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indent="0" algn="l" defTabSz="1097280" rtl="0" eaLnBrk="1" latinLnBrk="0" hangingPunct="1">
        <a:lnSpc>
          <a:spcPct val="90000"/>
        </a:lnSpc>
        <a:spcBef>
          <a:spcPts val="600"/>
        </a:spcBef>
        <a:buFontTx/>
        <a:buNone/>
        <a:defRPr sz="500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905" userDrawn="1">
          <p15:clr>
            <a:srgbClr val="F26B43"/>
          </p15:clr>
        </p15:guide>
        <p15:guide id="2" pos="322" userDrawn="1">
          <p15:clr>
            <a:srgbClr val="F26B43"/>
          </p15:clr>
        </p15:guide>
        <p15:guide id="3" pos="8887" userDrawn="1">
          <p15:clr>
            <a:srgbClr val="F26B43"/>
          </p15:clr>
        </p15:guide>
        <p15:guide id="4" orient="horz" pos="288" userDrawn="1">
          <p15:clr>
            <a:srgbClr val="F26B43"/>
          </p15:clr>
        </p15:guide>
        <p15:guide id="5" orient="horz" pos="551" userDrawn="1">
          <p15:clr>
            <a:srgbClr val="F26B43"/>
          </p15:clr>
        </p15:guide>
        <p15:guide id="6" orient="horz" pos="4633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6173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7" r:id="rId3"/>
    <p:sldLayoutId id="2147483786" r:id="rId4"/>
  </p:sldLayoutIdLst>
  <p:hf hd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4800" kern="1200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097280" rtl="0" eaLnBrk="1" latinLnBrk="0" hangingPunct="1">
        <a:lnSpc>
          <a:spcPct val="300000"/>
        </a:lnSpc>
        <a:spcBef>
          <a:spcPts val="600"/>
        </a:spcBef>
        <a:buFont typeface="+mj-lt"/>
        <a:buNone/>
        <a:defRPr sz="3200" b="0" kern="1200">
          <a:solidFill>
            <a:schemeClr val="tx1"/>
          </a:solidFill>
          <a:latin typeface="Bahnschrift Light Condensed" panose="020B0502040204020203" pitchFamily="34" charset="0"/>
          <a:ea typeface="+mn-ea"/>
          <a:cs typeface="+mn-cs"/>
        </a:defRPr>
      </a:lvl1pPr>
      <a:lvl2pPr marL="548640" indent="0" algn="l" defTabSz="1097280" rtl="0" eaLnBrk="1" latinLnBrk="0" hangingPunct="1">
        <a:lnSpc>
          <a:spcPct val="90000"/>
        </a:lnSpc>
        <a:spcBef>
          <a:spcPts val="600"/>
        </a:spcBef>
        <a:buFontTx/>
        <a:buNone/>
        <a:defRPr sz="50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indent="0" algn="l" defTabSz="1097280" rtl="0" eaLnBrk="1" latinLnBrk="0" hangingPunct="1">
        <a:lnSpc>
          <a:spcPct val="90000"/>
        </a:lnSpc>
        <a:spcBef>
          <a:spcPts val="600"/>
        </a:spcBef>
        <a:buFontTx/>
        <a:buNone/>
        <a:defRPr sz="500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indent="0" algn="l" defTabSz="1097280" rtl="0" eaLnBrk="1" latinLnBrk="0" hangingPunct="1">
        <a:lnSpc>
          <a:spcPct val="90000"/>
        </a:lnSpc>
        <a:spcBef>
          <a:spcPts val="600"/>
        </a:spcBef>
        <a:buFontTx/>
        <a:buNone/>
        <a:defRPr sz="50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indent="0" algn="l" defTabSz="1097280" rtl="0" eaLnBrk="1" latinLnBrk="0" hangingPunct="1">
        <a:lnSpc>
          <a:spcPct val="90000"/>
        </a:lnSpc>
        <a:spcBef>
          <a:spcPts val="600"/>
        </a:spcBef>
        <a:buFontTx/>
        <a:buNone/>
        <a:defRPr sz="500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905" userDrawn="1">
          <p15:clr>
            <a:srgbClr val="F26B43"/>
          </p15:clr>
        </p15:guide>
        <p15:guide id="2" pos="322" userDrawn="1">
          <p15:clr>
            <a:srgbClr val="F26B43"/>
          </p15:clr>
        </p15:guide>
        <p15:guide id="3" pos="8887" userDrawn="1">
          <p15:clr>
            <a:srgbClr val="F26B43"/>
          </p15:clr>
        </p15:guide>
        <p15:guide id="4" orient="horz" pos="288" userDrawn="1">
          <p15:clr>
            <a:srgbClr val="F26B43"/>
          </p15:clr>
        </p15:guide>
        <p15:guide id="5" orient="horz" pos="551" userDrawn="1">
          <p15:clr>
            <a:srgbClr val="F26B43"/>
          </p15:clr>
        </p15:guide>
        <p15:guide id="6" orient="horz" pos="463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6zaLQkPadvo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8.xml"/><Relationship Id="rId5" Type="http://schemas.openxmlformats.org/officeDocument/2006/relationships/image" Target="../media/image58.svg"/><Relationship Id="rId4" Type="http://schemas.openxmlformats.org/officeDocument/2006/relationships/image" Target="../media/image5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informatika20.sk/ziaci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66.svg"/><Relationship Id="rId5" Type="http://schemas.openxmlformats.org/officeDocument/2006/relationships/image" Target="../media/image65.png"/><Relationship Id="rId4" Type="http://schemas.openxmlformats.org/officeDocument/2006/relationships/hyperlink" Target="https://sk.wikipedia.org/wiki/Huby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w2lES-5Ynbk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8.xml"/><Relationship Id="rId5" Type="http://schemas.openxmlformats.org/officeDocument/2006/relationships/image" Target="../media/image58.svg"/><Relationship Id="rId4" Type="http://schemas.openxmlformats.org/officeDocument/2006/relationships/image" Target="../media/image5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1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2.svg"/><Relationship Id="rId4" Type="http://schemas.openxmlformats.org/officeDocument/2006/relationships/image" Target="../media/image7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vfAdcbOUc0Q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8.xml"/><Relationship Id="rId5" Type="http://schemas.openxmlformats.org/officeDocument/2006/relationships/image" Target="../media/image58.svg"/><Relationship Id="rId4" Type="http://schemas.openxmlformats.org/officeDocument/2006/relationships/image" Target="../media/image5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72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5" Type="http://schemas.openxmlformats.org/officeDocument/2006/relationships/hyperlink" Target="https://sk.wikipedia.org/wiki/Expl0ited" TargetMode="External"/><Relationship Id="rId4" Type="http://schemas.openxmlformats.org/officeDocument/2006/relationships/hyperlink" Target="https://informatika20.sk/ziaci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6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17ABA5-22BF-4418-B33B-0EA5CE8CE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9325" y="6702426"/>
            <a:ext cx="3574549" cy="536574"/>
          </a:xfrm>
        </p:spPr>
        <p:txBody>
          <a:bodyPr/>
          <a:lstStyle/>
          <a:p>
            <a:r>
              <a:rPr lang="sk-SK" sz="4000" dirty="0"/>
              <a:t>TXT_LVL0_H04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CB368CC2-21FB-4179-8A3F-08A238A3B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3875" y="2813050"/>
            <a:ext cx="8557126" cy="4425950"/>
          </a:xfrm>
        </p:spPr>
        <p:txBody>
          <a:bodyPr/>
          <a:lstStyle/>
          <a:p>
            <a:r>
              <a:rPr lang="sk-SK" sz="8000" dirty="0"/>
              <a:t>Formátovanie textu – štýly, odseky </a:t>
            </a:r>
            <a:br>
              <a:rPr lang="sk-SK" sz="8000" dirty="0"/>
            </a:br>
            <a:r>
              <a:rPr lang="sk-SK" sz="8000" dirty="0"/>
              <a:t>a číslovanie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2891879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Zástupný objekt pre obrázok 9">
            <a:extLst>
              <a:ext uri="{FF2B5EF4-FFF2-40B4-BE49-F238E27FC236}">
                <a16:creationId xmlns:a16="http://schemas.microsoft.com/office/drawing/2014/main" id="{03D9DF86-0FC7-63E2-CE73-E20A7F58C4C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" b="853"/>
          <a:stretch>
            <a:fillRect/>
          </a:stretch>
        </p:blipFill>
        <p:spPr>
          <a:xfrm>
            <a:off x="406400" y="3932238"/>
            <a:ext cx="284163" cy="365125"/>
          </a:xfrm>
        </p:spPr>
      </p:pic>
      <p:pic>
        <p:nvPicPr>
          <p:cNvPr id="12" name="Zástupný objekt pre obrázok 11" descr="Obrázok, na ktorom je budova, okno&#10;&#10;Automaticky generovaný popis">
            <a:extLst>
              <a:ext uri="{FF2B5EF4-FFF2-40B4-BE49-F238E27FC236}">
                <a16:creationId xmlns:a16="http://schemas.microsoft.com/office/drawing/2014/main" id="{7B549D68-8422-46D8-22A1-6B8D1AAF64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1" b="2491"/>
          <a:stretch>
            <a:fillRect/>
          </a:stretch>
        </p:blipFill>
        <p:spPr>
          <a:xfrm>
            <a:off x="365125" y="5078413"/>
            <a:ext cx="393700" cy="525462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0F21FE-1B4B-4B5D-B3AE-FDFB504D7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8537" y="2564780"/>
            <a:ext cx="9422372" cy="4519498"/>
          </a:xfrm>
        </p:spPr>
        <p:txBody>
          <a:bodyPr/>
          <a:lstStyle/>
          <a:p>
            <a:pPr>
              <a:lnSpc>
                <a:spcPct val="125000"/>
              </a:lnSpc>
            </a:pPr>
            <a:r>
              <a:rPr lang="sk-SK" dirty="0"/>
              <a:t>Žiaci budú schopní vysvetliť dôležitosť štýlov pri formátovaní dokumentov.</a:t>
            </a:r>
          </a:p>
          <a:p>
            <a:pPr fontAlgn="base">
              <a:lnSpc>
                <a:spcPct val="125000"/>
              </a:lnSpc>
            </a:pPr>
            <a:r>
              <a:rPr lang="sk-SK" dirty="0"/>
              <a:t>Žiaci budú schopní vytvoriť vhodné názvy nadpisov na základe predloženého textu. </a:t>
            </a:r>
          </a:p>
          <a:p>
            <a:pPr fontAlgn="base">
              <a:lnSpc>
                <a:spcPct val="125000"/>
              </a:lnSpc>
            </a:pPr>
            <a:r>
              <a:rPr lang="sk-SK" dirty="0"/>
              <a:t>Žiaci budú schopní použiť funkciu odrážky a číslovanie. </a:t>
            </a:r>
          </a:p>
          <a:p>
            <a:pPr fontAlgn="base">
              <a:lnSpc>
                <a:spcPct val="125000"/>
              </a:lnSpc>
            </a:pPr>
            <a:r>
              <a:rPr lang="sk-SK" dirty="0"/>
              <a:t>Žiaci budú schopní vytvoriť zoznam obsahu pre daný dokument.</a:t>
            </a: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040E1501-F596-65AD-ECDE-AC27E511DB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130" y="5668265"/>
            <a:ext cx="393700" cy="520700"/>
          </a:xfrm>
          <a:prstGeom prst="rect">
            <a:avLst/>
          </a:prstGeom>
        </p:spPr>
      </p:pic>
      <p:pic>
        <p:nvPicPr>
          <p:cNvPr id="5" name="Zástupný objekt pre obrázok 4">
            <a:extLst>
              <a:ext uri="{FF2B5EF4-FFF2-40B4-BE49-F238E27FC236}">
                <a16:creationId xmlns:a16="http://schemas.microsoft.com/office/drawing/2014/main" id="{117E77BB-5E8B-C685-5E9F-32E772D544F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" r="2268"/>
          <a:stretch>
            <a:fillRect/>
          </a:stretch>
        </p:blipFill>
        <p:spPr>
          <a:xfrm>
            <a:off x="488950" y="2854325"/>
            <a:ext cx="192088" cy="227013"/>
          </a:xfrm>
        </p:spPr>
      </p:pic>
    </p:spTree>
    <p:extLst>
      <p:ext uri="{BB962C8B-B14F-4D97-AF65-F5344CB8AC3E}">
        <p14:creationId xmlns:p14="http://schemas.microsoft.com/office/powerpoint/2010/main" val="516197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038C2289-DE76-4340-CAC8-6D29E01DAB6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fontAlgn="base"/>
            <a:r>
              <a:rPr lang="sk-SK" dirty="0"/>
              <a:t>Načo slúži titulka časopisu a aké grafické prvky obsahuje? </a:t>
            </a:r>
          </a:p>
          <a:p>
            <a:pPr fontAlgn="base"/>
            <a:r>
              <a:rPr lang="sk-SK" dirty="0"/>
              <a:t>Aké grafické objekty je možné vkladať do textového editora? 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95453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lokTextu 3">
            <a:extLst>
              <a:ext uri="{FF2B5EF4-FFF2-40B4-BE49-F238E27FC236}">
                <a16:creationId xmlns:a16="http://schemas.microsoft.com/office/drawing/2014/main" id="{46126AE5-C3C6-9701-5108-165A952AD3CF}"/>
              </a:ext>
            </a:extLst>
          </p:cNvPr>
          <p:cNvSpPr txBox="1"/>
          <p:nvPr/>
        </p:nvSpPr>
        <p:spPr>
          <a:xfrm>
            <a:off x="1092530" y="1299003"/>
            <a:ext cx="9155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800" b="1" dirty="0"/>
              <a:t>Formátovaný a neformátovaný text</a:t>
            </a:r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F085AF28-F720-80F0-E6C8-905EBB686E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286" y="1488542"/>
            <a:ext cx="385842" cy="455994"/>
          </a:xfrm>
          <a:prstGeom prst="rect">
            <a:avLst/>
          </a:prstGeom>
        </p:spPr>
      </p:pic>
      <p:pic>
        <p:nvPicPr>
          <p:cNvPr id="12" name="Obrázok 11" descr="Obrázok, na ktorom je text&#10;&#10;Automaticky generovaný popis">
            <a:extLst>
              <a:ext uri="{FF2B5EF4-FFF2-40B4-BE49-F238E27FC236}">
                <a16:creationId xmlns:a16="http://schemas.microsoft.com/office/drawing/2014/main" id="{B25918DB-A0D7-BEDA-3E6F-95A802FAF47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02"/>
          <a:stretch/>
        </p:blipFill>
        <p:spPr>
          <a:xfrm>
            <a:off x="8624295" y="2250597"/>
            <a:ext cx="4219424" cy="4680000"/>
          </a:xfrm>
          <a:prstGeom prst="rect">
            <a:avLst/>
          </a:prstGeom>
          <a:effectLst>
            <a:outerShdw blurRad="207721" sx="101921" sy="101921" algn="ctr" rotWithShape="0">
              <a:prstClr val="black">
                <a:alpha val="26814"/>
              </a:prstClr>
            </a:outerShdw>
          </a:effectLst>
        </p:spPr>
      </p:pic>
      <p:pic>
        <p:nvPicPr>
          <p:cNvPr id="14" name="Obrázok 13" descr="Obrázok, na ktorom je stôl&#10;&#10;Automaticky generovaný popis">
            <a:extLst>
              <a:ext uri="{FF2B5EF4-FFF2-40B4-BE49-F238E27FC236}">
                <a16:creationId xmlns:a16="http://schemas.microsoft.com/office/drawing/2014/main" id="{BC7D0147-1A75-17E7-5434-7693BFDBF66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" b="19612"/>
          <a:stretch/>
        </p:blipFill>
        <p:spPr>
          <a:xfrm>
            <a:off x="1184573" y="2250597"/>
            <a:ext cx="6033600" cy="4680000"/>
          </a:xfrm>
          <a:prstGeom prst="rect">
            <a:avLst/>
          </a:prstGeom>
          <a:effectLst>
            <a:outerShdw blurRad="207721" sx="101921" sy="101921" algn="ctr" rotWithShape="0">
              <a:prstClr val="black">
                <a:alpha val="26814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69028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A721990-C07F-0A19-4798-45E7C961382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0212" y="1317625"/>
            <a:ext cx="8334647" cy="914400"/>
          </a:xfrm>
        </p:spPr>
        <p:txBody>
          <a:bodyPr/>
          <a:lstStyle/>
          <a:p>
            <a:r>
              <a:rPr lang="sk-SK" dirty="0"/>
              <a:t>Prečo je formátovanie dôležité?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2A611F6-4F74-386B-0DFB-D2039BB3BA3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k-SK" dirty="0"/>
              <a:t>Textové štýly robia text na prvý pohľad prehľadnejší, čitateľnejší.</a:t>
            </a:r>
          </a:p>
          <a:p>
            <a:r>
              <a:rPr lang="sk-SK" dirty="0"/>
              <a:t>Vidíme ihneď dôležité informácie </a:t>
            </a:r>
            <a:br>
              <a:rPr lang="sk-SK" dirty="0"/>
            </a:br>
            <a:r>
              <a:rPr lang="sk-SK" dirty="0"/>
              <a:t>a štruktúru textu.</a:t>
            </a:r>
          </a:p>
        </p:txBody>
      </p:sp>
    </p:spTree>
    <p:extLst>
      <p:ext uri="{BB962C8B-B14F-4D97-AF65-F5344CB8AC3E}">
        <p14:creationId xmlns:p14="http://schemas.microsoft.com/office/powerpoint/2010/main" val="2101960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1A69A54-BE4C-2180-296E-FA8D62133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Ako vymazať formátovanie?</a:t>
            </a:r>
            <a:br>
              <a:rPr lang="sk-SK" dirty="0"/>
            </a:br>
            <a:br>
              <a:rPr lang="sk-SK" dirty="0"/>
            </a:br>
            <a:r>
              <a:rPr lang="sk-SK" sz="2400" dirty="0" err="1">
                <a:hlinkClick r:id="rId3"/>
              </a:rPr>
              <a:t>https</a:t>
            </a:r>
            <a:r>
              <a:rPr lang="sk-SK" sz="2400" dirty="0">
                <a:hlinkClick r:id="rId3"/>
              </a:rPr>
              <a:t>://</a:t>
            </a:r>
            <a:r>
              <a:rPr lang="sk-SK" sz="2400" dirty="0" err="1">
                <a:hlinkClick r:id="rId3"/>
              </a:rPr>
              <a:t>youtu.be</a:t>
            </a:r>
            <a:r>
              <a:rPr lang="sk-SK" sz="2400" dirty="0">
                <a:hlinkClick r:id="rId3"/>
              </a:rPr>
              <a:t>/6zaLQkPadvo</a:t>
            </a:r>
            <a:endParaRPr lang="sk-SK" sz="2400" dirty="0"/>
          </a:p>
        </p:txBody>
      </p:sp>
      <p:pic>
        <p:nvPicPr>
          <p:cNvPr id="3" name="Graphic 2">
            <a:hlinkClick r:id="rId3"/>
            <a:extLst>
              <a:ext uri="{FF2B5EF4-FFF2-40B4-BE49-F238E27FC236}">
                <a16:creationId xmlns:a16="http://schemas.microsoft.com/office/drawing/2014/main" id="{F081B192-DA92-5DC2-2B67-0A19A5EB67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2323" y="2394072"/>
            <a:ext cx="2238943" cy="257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926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EBF48149-2B1C-4D45-43C9-296F24DCEB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84521" y="1317625"/>
            <a:ext cx="6750742" cy="914400"/>
          </a:xfrm>
        </p:spPr>
        <p:txBody>
          <a:bodyPr/>
          <a:lstStyle/>
          <a:p>
            <a:r>
              <a:rPr lang="sk-SK" dirty="0"/>
              <a:t>Spoločné precvičovanie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D94B933-3A0A-41E0-B3DF-A7620442A8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0847" y="2232025"/>
            <a:ext cx="9376541" cy="4852253"/>
          </a:xfrm>
        </p:spPr>
        <p:txBody>
          <a:bodyPr/>
          <a:lstStyle/>
          <a:p>
            <a:r>
              <a:rPr lang="sk-SK" dirty="0"/>
              <a:t>Otvorte si dokument </a:t>
            </a:r>
            <a:r>
              <a:rPr lang="sk-SK" b="1" dirty="0"/>
              <a:t>TXT_LVL0_H04 Formátovanie textu I - cvičenie </a:t>
            </a:r>
            <a:r>
              <a:rPr lang="sk-SK" dirty="0"/>
              <a:t>, ktorý nájdete na stránke </a:t>
            </a:r>
            <a:r>
              <a:rPr lang="sk-SK" dirty="0">
                <a:hlinkClick r:id="rId3"/>
              </a:rPr>
              <a:t>cvicenia.informatika20.sk</a:t>
            </a:r>
            <a:endParaRPr lang="sk-SK" dirty="0"/>
          </a:p>
          <a:p>
            <a:r>
              <a:rPr lang="sk-SK" dirty="0"/>
              <a:t>Pozrite si tento článok </a:t>
            </a:r>
            <a:r>
              <a:rPr lang="sk-SK" dirty="0">
                <a:hlinkClick r:id="rId4"/>
              </a:rPr>
              <a:t>https://sk.wikipedia.org/wiki/Huby</a:t>
            </a:r>
            <a:endParaRPr lang="sk-SK" dirty="0"/>
          </a:p>
          <a:p>
            <a:r>
              <a:rPr lang="sk-SK" dirty="0">
                <a:solidFill>
                  <a:srgbClr val="121856"/>
                </a:solidFill>
              </a:rPr>
              <a:t>Označte text (bez obrázkov a obsahu) a skopírujte ho.</a:t>
            </a:r>
          </a:p>
          <a:p>
            <a:r>
              <a:rPr lang="sk-SK" dirty="0">
                <a:solidFill>
                  <a:srgbClr val="121856"/>
                </a:solidFill>
              </a:rPr>
              <a:t>Vložte ho do dokumentu a odstráňte formátovanie.</a:t>
            </a:r>
          </a:p>
          <a:p>
            <a:pPr marL="0" indent="0">
              <a:buNone/>
            </a:pPr>
            <a:endParaRPr lang="sk-SK" dirty="0">
              <a:solidFill>
                <a:srgbClr val="121856"/>
              </a:solidFill>
            </a:endParaRPr>
          </a:p>
          <a:p>
            <a:endParaRPr lang="sk-SK" dirty="0"/>
          </a:p>
          <a:p>
            <a:endParaRPr lang="sk-SK" dirty="0"/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A53C635E-6DBA-DA28-486B-0EC5BD05F6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2286" y="1488542"/>
            <a:ext cx="385842" cy="455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921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Obrázok 18">
            <a:extLst>
              <a:ext uri="{FF2B5EF4-FFF2-40B4-BE49-F238E27FC236}">
                <a16:creationId xmlns:a16="http://schemas.microsoft.com/office/drawing/2014/main" id="{D2943158-F5B6-487B-0719-2762125BA7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9472" y="2217667"/>
            <a:ext cx="5928537" cy="3794264"/>
          </a:xfrm>
          <a:prstGeom prst="rect">
            <a:avLst/>
          </a:prstGeom>
          <a:effectLst>
            <a:outerShdw blurRad="204690" sx="102213" sy="102213" algn="ctr" rotWithShape="0">
              <a:srgbClr val="000000">
                <a:alpha val="27000"/>
              </a:srgbClr>
            </a:outerShdw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60E8303-DFAE-4A1F-A7EA-B60432F2D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440" y="1766456"/>
            <a:ext cx="7254161" cy="1081006"/>
          </a:xfrm>
        </p:spPr>
        <p:txBody>
          <a:bodyPr/>
          <a:lstStyle/>
          <a:p>
            <a:r>
              <a:rPr lang="sk-SK" dirty="0"/>
              <a:t>Základné formátovanie textu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D208F7-FB1E-45F2-8D21-2223437C7A02}"/>
              </a:ext>
            </a:extLst>
          </p:cNvPr>
          <p:cNvSpPr/>
          <p:nvPr/>
        </p:nvSpPr>
        <p:spPr>
          <a:xfrm>
            <a:off x="7711778" y="2525595"/>
            <a:ext cx="2157936" cy="643733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EA32ED1-3EEB-4406-9796-88B355D94D21}"/>
              </a:ext>
            </a:extLst>
          </p:cNvPr>
          <p:cNvSpPr/>
          <p:nvPr/>
        </p:nvSpPr>
        <p:spPr>
          <a:xfrm flipH="1" flipV="1">
            <a:off x="7699472" y="3477253"/>
            <a:ext cx="1019226" cy="637545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494A17-6809-4707-8529-37712FB0A603}"/>
              </a:ext>
            </a:extLst>
          </p:cNvPr>
          <p:cNvSpPr/>
          <p:nvPr/>
        </p:nvSpPr>
        <p:spPr>
          <a:xfrm>
            <a:off x="7711778" y="4865667"/>
            <a:ext cx="2157936" cy="465458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7" name="BlokTextu 16">
            <a:extLst>
              <a:ext uri="{FF2B5EF4-FFF2-40B4-BE49-F238E27FC236}">
                <a16:creationId xmlns:a16="http://schemas.microsoft.com/office/drawing/2014/main" id="{6C21E3AC-7D00-3000-2825-F2447161DDC3}"/>
              </a:ext>
            </a:extLst>
          </p:cNvPr>
          <p:cNvSpPr txBox="1"/>
          <p:nvPr/>
        </p:nvSpPr>
        <p:spPr>
          <a:xfrm>
            <a:off x="0" y="3277084"/>
            <a:ext cx="7315200" cy="1893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71550" lvl="1" indent="-514350" rtl="0" fontAlgn="base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sk-SK" sz="3200" spc="-80" dirty="0">
                <a:latin typeface="Calibri" panose="020F0502020204030204" pitchFamily="34" charset="0"/>
              </a:rPr>
              <a:t>Nastavenie nadpisov</a:t>
            </a:r>
          </a:p>
          <a:p>
            <a:pPr marL="971550" lvl="1" indent="-514350" rtl="0" fontAlgn="base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sk-SK" sz="3200" spc="-80" dirty="0">
                <a:latin typeface="Calibri" panose="020F0502020204030204" pitchFamily="34" charset="0"/>
              </a:rPr>
              <a:t>Zvýraznené kľúčové slová, názvy</a:t>
            </a:r>
          </a:p>
          <a:p>
            <a:pPr marL="971550" lvl="1" indent="-514350" rtl="0" fontAlgn="base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sk-SK" sz="3200" spc="-80" dirty="0">
                <a:latin typeface="Calibri" panose="020F0502020204030204" pitchFamily="34" charset="0"/>
              </a:rPr>
              <a:t>Štýl </a:t>
            </a:r>
            <a:r>
              <a:rPr lang="sk-SK" sz="3200" spc="-80" dirty="0" err="1">
                <a:latin typeface="Calibri" panose="020F0502020204030204" pitchFamily="34" charset="0"/>
              </a:rPr>
              <a:t>hyperlinkov</a:t>
            </a:r>
            <a:endParaRPr lang="sk-SK" sz="3200" spc="-80" dirty="0">
              <a:latin typeface="Calibri" panose="020F0502020204030204" pitchFamily="34" charset="0"/>
            </a:endParaRPr>
          </a:p>
        </p:txBody>
      </p:sp>
      <p:sp>
        <p:nvSpPr>
          <p:cNvPr id="20" name="Rectangle 7">
            <a:extLst>
              <a:ext uri="{FF2B5EF4-FFF2-40B4-BE49-F238E27FC236}">
                <a16:creationId xmlns:a16="http://schemas.microsoft.com/office/drawing/2014/main" id="{5C6638F3-1B04-D34D-624C-D305C965FD3A}"/>
              </a:ext>
            </a:extLst>
          </p:cNvPr>
          <p:cNvSpPr/>
          <p:nvPr/>
        </p:nvSpPr>
        <p:spPr>
          <a:xfrm flipH="1" flipV="1">
            <a:off x="10718799" y="3477252"/>
            <a:ext cx="1587499" cy="637545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70312349-489E-8004-5E57-B7B82D1A38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2123" y="1559434"/>
            <a:ext cx="428179" cy="582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403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7" grpId="0" uiExpand="1" build="p" bldLvl="2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4E9B15-A632-C859-D918-135D2AADA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7075" y="2892056"/>
            <a:ext cx="8543926" cy="4176823"/>
          </a:xfrm>
        </p:spPr>
        <p:txBody>
          <a:bodyPr/>
          <a:lstStyle/>
          <a:p>
            <a:r>
              <a:rPr lang="sk-SK" dirty="0"/>
              <a:t>Nastavenie štýlov</a:t>
            </a:r>
            <a:br>
              <a:rPr lang="sk-SK" dirty="0"/>
            </a:br>
            <a:br>
              <a:rPr lang="sk-SK" dirty="0"/>
            </a:br>
            <a:r>
              <a:rPr lang="sk-SK" sz="2400" dirty="0">
                <a:hlinkClick r:id="rId3"/>
              </a:rPr>
              <a:t>https://youtu.be/w2lES-5Ynbk</a:t>
            </a:r>
            <a:endParaRPr lang="sk-SK" sz="2400" dirty="0"/>
          </a:p>
        </p:txBody>
      </p:sp>
      <p:pic>
        <p:nvPicPr>
          <p:cNvPr id="3" name="Graphic 2">
            <a:hlinkClick r:id="rId3"/>
            <a:extLst>
              <a:ext uri="{FF2B5EF4-FFF2-40B4-BE49-F238E27FC236}">
                <a16:creationId xmlns:a16="http://schemas.microsoft.com/office/drawing/2014/main" id="{09A5C2D1-FFAF-04BF-2BE6-9F5D8C9053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2323" y="2394072"/>
            <a:ext cx="2238943" cy="257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4132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EBF48149-2B1C-4D45-43C9-296F24DCEB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41990" y="1317625"/>
            <a:ext cx="7927839" cy="914400"/>
          </a:xfrm>
        </p:spPr>
        <p:txBody>
          <a:bodyPr/>
          <a:lstStyle/>
          <a:p>
            <a:r>
              <a:rPr lang="sk-SK" dirty="0"/>
              <a:t>SPOLOČNÉ PRECVIČOVANIE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D94B933-3A0A-41E0-B3DF-A7620442A8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0848" y="2499140"/>
            <a:ext cx="8691888" cy="4585138"/>
          </a:xfrm>
        </p:spPr>
        <p:txBody>
          <a:bodyPr/>
          <a:lstStyle/>
          <a:p>
            <a:r>
              <a:rPr lang="sk-SK" dirty="0"/>
              <a:t>Pokračujte v rovnakom dokumente.</a:t>
            </a:r>
          </a:p>
          <a:p>
            <a:pPr fontAlgn="base"/>
            <a:r>
              <a:rPr lang="sk-SK" dirty="0"/>
              <a:t>V texte vyhľadajte nadpisy a podnadpisy </a:t>
            </a:r>
            <a:br>
              <a:rPr lang="sk-SK" dirty="0"/>
            </a:br>
            <a:r>
              <a:rPr lang="sk-SK" dirty="0"/>
              <a:t>a priraďte im vytvorené štýly.</a:t>
            </a:r>
          </a:p>
          <a:p>
            <a:pPr fontAlgn="base"/>
            <a:r>
              <a:rPr lang="sk-SK" dirty="0"/>
              <a:t>Vyberte niektoré kľúčové slová alebo citácie </a:t>
            </a:r>
            <a:br>
              <a:rPr lang="sk-SK" dirty="0"/>
            </a:br>
            <a:r>
              <a:rPr lang="sk-SK" dirty="0"/>
              <a:t>a zvýraznite ich.</a:t>
            </a:r>
          </a:p>
          <a:p>
            <a:pPr marL="0" indent="0">
              <a:buNone/>
            </a:pPr>
            <a:endParaRPr lang="sk-SK" dirty="0">
              <a:solidFill>
                <a:srgbClr val="121856"/>
              </a:solidFill>
            </a:endParaRPr>
          </a:p>
          <a:p>
            <a:pPr marL="0" indent="0">
              <a:buNone/>
            </a:pPr>
            <a:endParaRPr lang="sk-SK" dirty="0">
              <a:solidFill>
                <a:srgbClr val="121856"/>
              </a:solidFill>
            </a:endParaRPr>
          </a:p>
          <a:p>
            <a:endParaRPr lang="sk-SK" dirty="0"/>
          </a:p>
          <a:p>
            <a:endParaRPr lang="sk-SK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2C252C5-C5F5-E78E-B7F8-5E81F18F55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2123" y="1483426"/>
            <a:ext cx="428179" cy="582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453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Zástupný objekt pre obrázok 6" descr="Obrázok, na ktorom je budova, okno&#10;&#10;Automaticky generovaný popis">
            <a:extLst>
              <a:ext uri="{FF2B5EF4-FFF2-40B4-BE49-F238E27FC236}">
                <a16:creationId xmlns:a16="http://schemas.microsoft.com/office/drawing/2014/main" id="{7FA2964E-67EE-AF07-D9D5-80223DE5D72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" r="528"/>
          <a:stretch>
            <a:fillRect/>
          </a:stretch>
        </p:blipFill>
        <p:spPr/>
      </p:pic>
      <p:sp>
        <p:nvSpPr>
          <p:cNvPr id="3" name="Nadpis 2">
            <a:extLst>
              <a:ext uri="{FF2B5EF4-FFF2-40B4-BE49-F238E27FC236}">
                <a16:creationId xmlns:a16="http://schemas.microsoft.com/office/drawing/2014/main" id="{47B73C5B-ED10-1FE1-DA30-8251E20B5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Hierarchia textu</a:t>
            </a:r>
          </a:p>
        </p:txBody>
      </p:sp>
      <p:pic>
        <p:nvPicPr>
          <p:cNvPr id="8" name="Zástupný objekt pre obrázok 7" descr="Obrázok, na ktorom je stôl&#10;&#10;Automaticky generovaný popis">
            <a:extLst>
              <a:ext uri="{FF2B5EF4-FFF2-40B4-BE49-F238E27FC236}">
                <a16:creationId xmlns:a16="http://schemas.microsoft.com/office/drawing/2014/main" id="{82D68B94-09AD-EA53-BB06-AA33A3198D8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" r="6221"/>
          <a:stretch/>
        </p:blipFill>
        <p:spPr>
          <a:xfrm>
            <a:off x="7963320" y="1145322"/>
            <a:ext cx="5760000" cy="5947604"/>
          </a:xfrm>
          <a:effectLst>
            <a:outerShdw blurRad="203200" sx="102000" sy="102000" algn="ctr" rotWithShape="0">
              <a:prstClr val="black">
                <a:alpha val="27000"/>
              </a:prstClr>
            </a:outerShdw>
          </a:effectLst>
        </p:spPr>
      </p:pic>
      <p:sp>
        <p:nvSpPr>
          <p:cNvPr id="5" name="Zástupný text 4">
            <a:extLst>
              <a:ext uri="{FF2B5EF4-FFF2-40B4-BE49-F238E27FC236}">
                <a16:creationId xmlns:a16="http://schemas.microsoft.com/office/drawing/2014/main" id="{B525C906-B4BC-79AC-449A-E849EE4ABAA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457200" indent="-457200">
              <a:buFont typeface="Wingdings" pitchFamily="2" charset="2"/>
              <a:buChar char="§"/>
            </a:pPr>
            <a:r>
              <a:rPr lang="sk-SK" dirty="0"/>
              <a:t>Vďaka štýlom vieme priradiť informáciám </a:t>
            </a:r>
            <a:br>
              <a:rPr lang="sk-SK" dirty="0"/>
            </a:br>
            <a:r>
              <a:rPr lang="sk-SK" dirty="0"/>
              <a:t>v texte rôznu dôležitosť. 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sk-SK" dirty="0"/>
              <a:t>Názov dokumentu, nadpisy a podnadpisy vieme rozlíšiť pomocou:</a:t>
            </a:r>
          </a:p>
          <a:p>
            <a:pPr lvl="1"/>
            <a:r>
              <a:rPr lang="sk-SK" dirty="0"/>
              <a:t>Veľkosti písma</a:t>
            </a:r>
          </a:p>
          <a:p>
            <a:pPr lvl="1"/>
            <a:r>
              <a:rPr lang="sk-SK" dirty="0"/>
              <a:t>Druhu písma</a:t>
            </a:r>
          </a:p>
          <a:p>
            <a:pPr lvl="1"/>
            <a:r>
              <a:rPr lang="sk-SK" dirty="0"/>
              <a:t>Podčiarknutím</a:t>
            </a:r>
          </a:p>
          <a:p>
            <a:pPr lvl="1"/>
            <a:r>
              <a:rPr lang="sk-SK" dirty="0"/>
              <a:t>Číslovaním</a:t>
            </a:r>
          </a:p>
          <a:p>
            <a:pPr marL="547688" lvl="1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76993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F30EAA45-3193-72C4-87B2-DD05635DB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Obsah a ako ho vytvoriť</a:t>
            </a:r>
          </a:p>
        </p:txBody>
      </p:sp>
      <p:pic>
        <p:nvPicPr>
          <p:cNvPr id="8" name="Zástupný objekt pre obrázok 7">
            <a:extLst>
              <a:ext uri="{FF2B5EF4-FFF2-40B4-BE49-F238E27FC236}">
                <a16:creationId xmlns:a16="http://schemas.microsoft.com/office/drawing/2014/main" id="{B40030FA-491C-C6D9-3B90-5FF8A713C9A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9999" y="970275"/>
            <a:ext cx="4878747" cy="6228188"/>
          </a:xfrm>
        </p:spPr>
      </p:pic>
      <p:sp>
        <p:nvSpPr>
          <p:cNvPr id="5" name="Zástupný text 4">
            <a:extLst>
              <a:ext uri="{FF2B5EF4-FFF2-40B4-BE49-F238E27FC236}">
                <a16:creationId xmlns:a16="http://schemas.microsoft.com/office/drawing/2014/main" id="{C29B429B-5448-F266-0E07-E5D4A240868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457200" indent="-457200">
              <a:buFont typeface="Wingdings" pitchFamily="2" charset="2"/>
              <a:buChar char="§"/>
            </a:pPr>
            <a:r>
              <a:rPr lang="sk-SK" dirty="0">
                <a:solidFill>
                  <a:srgbClr val="121856"/>
                </a:solidFill>
              </a:rPr>
              <a:t>Obsah nám uľahčuje orientáciu v texte, nie len na internetových stránkach, ale aj </a:t>
            </a:r>
            <a:br>
              <a:rPr lang="sk-SK" dirty="0">
                <a:solidFill>
                  <a:srgbClr val="121856"/>
                </a:solidFill>
              </a:rPr>
            </a:br>
            <a:r>
              <a:rPr lang="sk-SK" dirty="0">
                <a:solidFill>
                  <a:srgbClr val="121856"/>
                </a:solidFill>
              </a:rPr>
              <a:t>v knihách.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sk-SK" dirty="0">
                <a:solidFill>
                  <a:srgbClr val="121856"/>
                </a:solidFill>
              </a:rPr>
              <a:t>Ak sme si dobre nastavili štýly, textový editor má funkciu, ktorá nám vytvorí obsah automaticky.</a:t>
            </a:r>
          </a:p>
          <a:p>
            <a:endParaRPr lang="sk-SK" dirty="0">
              <a:solidFill>
                <a:srgbClr val="121856"/>
              </a:solidFill>
            </a:endParaRPr>
          </a:p>
          <a:p>
            <a:endParaRPr lang="sk-SK" dirty="0"/>
          </a:p>
        </p:txBody>
      </p:sp>
      <p:pic>
        <p:nvPicPr>
          <p:cNvPr id="6" name="Zástupný objekt pre obrázok 5">
            <a:extLst>
              <a:ext uri="{FF2B5EF4-FFF2-40B4-BE49-F238E27FC236}">
                <a16:creationId xmlns:a16="http://schemas.microsoft.com/office/drawing/2014/main" id="{4D03596E-227E-AEE5-0E5F-FB14F3328D4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061" r="4061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5240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B9184-83DB-4CA9-B4CB-77A55FFDD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Pozrite si video</a:t>
            </a:r>
            <a:br>
              <a:rPr lang="sk-SK" dirty="0"/>
            </a:br>
            <a:br>
              <a:rPr lang="sk-SK" dirty="0"/>
            </a:br>
            <a:r>
              <a:rPr lang="en-US" sz="2400" dirty="0">
                <a:solidFill>
                  <a:srgbClr val="121856"/>
                </a:solidFill>
                <a:hlinkClick r:id="rId3"/>
              </a:rPr>
              <a:t>https://</a:t>
            </a:r>
            <a:r>
              <a:rPr lang="en-US" sz="2400" dirty="0" err="1">
                <a:solidFill>
                  <a:srgbClr val="121856"/>
                </a:solidFill>
                <a:hlinkClick r:id="rId3"/>
              </a:rPr>
              <a:t>youtu.be</a:t>
            </a:r>
            <a:r>
              <a:rPr lang="en-US" sz="2400" dirty="0">
                <a:solidFill>
                  <a:srgbClr val="121856"/>
                </a:solidFill>
                <a:hlinkClick r:id="rId3"/>
              </a:rPr>
              <a:t>/vfAdcbOUc0Q</a:t>
            </a:r>
            <a:br>
              <a:rPr lang="sk-SK" sz="2400" dirty="0">
                <a:solidFill>
                  <a:srgbClr val="121856"/>
                </a:solidFill>
              </a:rPr>
            </a:br>
            <a:br>
              <a:rPr lang="en-US" sz="2400" dirty="0">
                <a:solidFill>
                  <a:srgbClr val="121856"/>
                </a:solidFill>
              </a:rPr>
            </a:br>
            <a:endParaRPr lang="en-US" sz="24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D9EAECC-ED3F-42C5-B1CE-7DA0D5A190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2323" y="2394072"/>
            <a:ext cx="2238943" cy="257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3497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EBF48149-2B1C-4D45-43C9-296F24DCEB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12112" y="1317625"/>
            <a:ext cx="7910624" cy="757504"/>
          </a:xfrm>
        </p:spPr>
        <p:txBody>
          <a:bodyPr/>
          <a:lstStyle/>
          <a:p>
            <a:r>
              <a:rPr lang="sk-SK" dirty="0"/>
              <a:t>SPOLOČNÉ PRECVIČOVANIE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D94B933-3A0A-41E0-B3DF-A7620442A8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0848" y="2499140"/>
            <a:ext cx="8691888" cy="4585138"/>
          </a:xfrm>
        </p:spPr>
        <p:txBody>
          <a:bodyPr/>
          <a:lstStyle/>
          <a:p>
            <a:r>
              <a:rPr lang="sk-SK" dirty="0"/>
              <a:t>Pokračujte v rovnakom dokumente.</a:t>
            </a:r>
          </a:p>
          <a:p>
            <a:pPr fontAlgn="base"/>
            <a:r>
              <a:rPr lang="sk-SK" dirty="0"/>
              <a:t>Vytvorte na začiatok dokumentu automatický obsah.</a:t>
            </a:r>
          </a:p>
          <a:p>
            <a:pPr fontAlgn="base"/>
            <a:endParaRPr lang="sk-SK" dirty="0"/>
          </a:p>
          <a:p>
            <a:pPr marL="0" indent="0">
              <a:buNone/>
            </a:pPr>
            <a:endParaRPr lang="sk-SK" dirty="0">
              <a:solidFill>
                <a:srgbClr val="121856"/>
              </a:solidFill>
            </a:endParaRPr>
          </a:p>
          <a:p>
            <a:pPr marL="0" indent="0">
              <a:buNone/>
            </a:pPr>
            <a:endParaRPr lang="sk-SK" dirty="0">
              <a:solidFill>
                <a:srgbClr val="121856"/>
              </a:solidFill>
            </a:endParaRPr>
          </a:p>
          <a:p>
            <a:endParaRPr lang="sk-SK" dirty="0"/>
          </a:p>
          <a:p>
            <a:endParaRPr lang="sk-SK" dirty="0"/>
          </a:p>
        </p:txBody>
      </p:sp>
      <p:pic>
        <p:nvPicPr>
          <p:cNvPr id="5" name="Zástupný objekt pre obrázok 5">
            <a:extLst>
              <a:ext uri="{FF2B5EF4-FFF2-40B4-BE49-F238E27FC236}">
                <a16:creationId xmlns:a16="http://schemas.microsoft.com/office/drawing/2014/main" id="{37F2D46D-8559-1CC5-867B-0111F36902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061" r="4061"/>
          <a:stretch>
            <a:fillRect/>
          </a:stretch>
        </p:blipFill>
        <p:spPr>
          <a:xfrm>
            <a:off x="510928" y="1322086"/>
            <a:ext cx="534236" cy="757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2235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F994169E-584E-7681-CF58-1690842E30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9324" y="6632754"/>
            <a:ext cx="4185383" cy="612108"/>
          </a:xfrm>
        </p:spPr>
        <p:txBody>
          <a:bodyPr/>
          <a:lstStyle/>
          <a:p>
            <a:r>
              <a:rPr lang="sk-SK" sz="3600" dirty="0"/>
              <a:t>TXT_LVL0_H04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973074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Zástupný objekt pre obrázok 6">
            <a:extLst>
              <a:ext uri="{FF2B5EF4-FFF2-40B4-BE49-F238E27FC236}">
                <a16:creationId xmlns:a16="http://schemas.microsoft.com/office/drawing/2014/main" id="{C67E8C07-2DD4-A6CA-0908-87825C6939E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64" r="10264"/>
          <a:stretch>
            <a:fillRect/>
          </a:stretch>
        </p:blipFill>
        <p:spPr/>
      </p:pic>
      <p:sp>
        <p:nvSpPr>
          <p:cNvPr id="3" name="Nadpis 2">
            <a:extLst>
              <a:ext uri="{FF2B5EF4-FFF2-40B4-BE49-F238E27FC236}">
                <a16:creationId xmlns:a16="http://schemas.microsoft.com/office/drawing/2014/main" id="{0008EB8E-9724-3FD4-C59E-7103DEC9E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Cvičenie 1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4318503-96D5-2A80-7CD6-9CEB10CF72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0847" y="2499140"/>
            <a:ext cx="9717199" cy="4585138"/>
          </a:xfrm>
        </p:spPr>
        <p:txBody>
          <a:bodyPr/>
          <a:lstStyle/>
          <a:p>
            <a:r>
              <a:rPr lang="sk-SK" dirty="0"/>
              <a:t>Otvorte si dokument </a:t>
            </a:r>
            <a:r>
              <a:rPr lang="sk-SK" b="1" dirty="0"/>
              <a:t>TXT_LVL0_H04 Formátovanie textu II - cvičenie </a:t>
            </a:r>
            <a:r>
              <a:rPr lang="sk-SK" dirty="0"/>
              <a:t>, ktorý nájdete na stránke </a:t>
            </a:r>
            <a:r>
              <a:rPr lang="sk-SK" dirty="0">
                <a:hlinkClick r:id="rId4"/>
              </a:rPr>
              <a:t>cvicenia.informatika20.sk</a:t>
            </a:r>
            <a:endParaRPr lang="sk-SK" dirty="0"/>
          </a:p>
          <a:p>
            <a:pPr fontAlgn="base"/>
            <a:r>
              <a:rPr lang="sk-SK" dirty="0"/>
              <a:t>Pozrite si tento článok na </a:t>
            </a:r>
            <a:r>
              <a:rPr lang="sk-SK" dirty="0" err="1"/>
              <a:t>wikipédii</a:t>
            </a:r>
            <a:r>
              <a:rPr lang="sk-SK" dirty="0"/>
              <a:t>: </a:t>
            </a:r>
            <a:r>
              <a:rPr lang="sk-SK" u="sng" dirty="0">
                <a:hlinkClick r:id="rId5"/>
              </a:rPr>
              <a:t>https://sk.wikipedia.org/wiki/Expl0ited</a:t>
            </a:r>
            <a:endParaRPr lang="sk-SK" b="1" dirty="0"/>
          </a:p>
          <a:p>
            <a:pPr fontAlgn="base"/>
            <a:r>
              <a:rPr lang="sk-SK" dirty="0"/>
              <a:t>Označte text (bez obrázkov a obsahu) a skopírujte ho.</a:t>
            </a:r>
          </a:p>
          <a:p>
            <a:pPr fontAlgn="base"/>
            <a:r>
              <a:rPr lang="sk-SK" dirty="0"/>
              <a:t>Vložte ho do </a:t>
            </a:r>
            <a:r>
              <a:rPr lang="sk-SK" dirty="0">
                <a:solidFill>
                  <a:srgbClr val="121856"/>
                </a:solidFill>
              </a:rPr>
              <a:t>dokumentu </a:t>
            </a:r>
            <a:r>
              <a:rPr lang="sk-SK" dirty="0"/>
              <a:t>a odstráňte formátovanie.</a:t>
            </a:r>
          </a:p>
        </p:txBody>
      </p:sp>
    </p:spTree>
    <p:extLst>
      <p:ext uri="{BB962C8B-B14F-4D97-AF65-F5344CB8AC3E}">
        <p14:creationId xmlns:p14="http://schemas.microsoft.com/office/powerpoint/2010/main" val="19551584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Zástupný objekt pre obrázok 2">
            <a:extLst>
              <a:ext uri="{FF2B5EF4-FFF2-40B4-BE49-F238E27FC236}">
                <a16:creationId xmlns:a16="http://schemas.microsoft.com/office/drawing/2014/main" id="{FBCF3B0A-C31C-E9E8-5EF0-CD4B1CBBC84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" b="853"/>
          <a:stretch>
            <a:fillRect/>
          </a:stretch>
        </p:blipFill>
        <p:spPr>
          <a:xfrm>
            <a:off x="523875" y="2773363"/>
            <a:ext cx="284163" cy="365125"/>
          </a:xfrm>
        </p:spPr>
      </p:pic>
      <p:pic>
        <p:nvPicPr>
          <p:cNvPr id="5" name="Zástupný objekt pre obrázok 4" descr="Obrázok, na ktorom je budova, okno&#10;&#10;Automaticky generovaný popis">
            <a:extLst>
              <a:ext uri="{FF2B5EF4-FFF2-40B4-BE49-F238E27FC236}">
                <a16:creationId xmlns:a16="http://schemas.microsoft.com/office/drawing/2014/main" id="{852E27E7-5E1F-92EA-A46F-E181A6937F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4" b="2634"/>
          <a:stretch>
            <a:fillRect/>
          </a:stretch>
        </p:blipFill>
        <p:spPr>
          <a:xfrm>
            <a:off x="414338" y="4171950"/>
            <a:ext cx="393700" cy="523875"/>
          </a:xfrm>
        </p:spPr>
      </p:pic>
      <p:sp>
        <p:nvSpPr>
          <p:cNvPr id="10" name="Zástupný text 9">
            <a:extLst>
              <a:ext uri="{FF2B5EF4-FFF2-40B4-BE49-F238E27FC236}">
                <a16:creationId xmlns:a16="http://schemas.microsoft.com/office/drawing/2014/main" id="{CDBD5B67-B5E4-EA09-1A26-CDFD974CE13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k-SK" dirty="0"/>
              <a:t>V texte vyhľadajte nadpisy a podnadpisy </a:t>
            </a:r>
            <a:br>
              <a:rPr lang="sk-SK" dirty="0"/>
            </a:br>
            <a:r>
              <a:rPr lang="sk-SK" dirty="0"/>
              <a:t>a priraďte im štýly.</a:t>
            </a:r>
          </a:p>
          <a:p>
            <a:r>
              <a:rPr lang="sk-SK" dirty="0"/>
              <a:t>Vytvorte automatický obsah článku.</a:t>
            </a:r>
          </a:p>
        </p:txBody>
      </p:sp>
      <p:sp>
        <p:nvSpPr>
          <p:cNvPr id="11" name="Zástupný text 10">
            <a:extLst>
              <a:ext uri="{FF2B5EF4-FFF2-40B4-BE49-F238E27FC236}">
                <a16:creationId xmlns:a16="http://schemas.microsoft.com/office/drawing/2014/main" id="{5462FFB3-64A5-E4DE-48A9-1520BDCFAA0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k-SK" dirty="0"/>
              <a:t>Cvičenie 2 a 3</a:t>
            </a:r>
          </a:p>
        </p:txBody>
      </p:sp>
    </p:spTree>
    <p:extLst>
      <p:ext uri="{BB962C8B-B14F-4D97-AF65-F5344CB8AC3E}">
        <p14:creationId xmlns:p14="http://schemas.microsoft.com/office/powerpoint/2010/main" val="8508202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F4A9EC-0C0B-487A-8FE2-EFF029BD53F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k-SK" dirty="0"/>
              <a:t>Aké výhody má formátovaný text?</a:t>
            </a:r>
          </a:p>
          <a:p>
            <a:r>
              <a:rPr lang="sk-SK" dirty="0"/>
              <a:t>Ako na prvý pohľad zistím, ktoré informácie sú v texte dôležité?</a:t>
            </a:r>
          </a:p>
          <a:p>
            <a:r>
              <a:rPr lang="sk-SK" dirty="0"/>
              <a:t>Na čo slúži obsah?</a:t>
            </a: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60480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D088F93-08AC-43D3-BB00-6A6ABD51B35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3158393" y="457199"/>
            <a:ext cx="1045256" cy="383541"/>
          </a:xfrm>
        </p:spPr>
        <p:txBody>
          <a:bodyPr/>
          <a:lstStyle/>
          <a:p>
            <a:r>
              <a:rPr lang="sk-SK" dirty="0"/>
              <a:t>koniec</a:t>
            </a:r>
          </a:p>
        </p:txBody>
      </p:sp>
    </p:spTree>
    <p:extLst>
      <p:ext uri="{BB962C8B-B14F-4D97-AF65-F5344CB8AC3E}">
        <p14:creationId xmlns:p14="http://schemas.microsoft.com/office/powerpoint/2010/main" val="14084881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číslo snímky 1">
            <a:extLst>
              <a:ext uri="{FF2B5EF4-FFF2-40B4-BE49-F238E27FC236}">
                <a16:creationId xmlns:a16="http://schemas.microsoft.com/office/drawing/2014/main" id="{BE18788F-C9F5-6BA9-6630-7A8F319F978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/>
              <a:t>KONIEC</a:t>
            </a:r>
            <a:endParaRPr lang="sk-SK"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B72A4544-76B5-C1CA-A289-233360173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8665" y="3760660"/>
            <a:ext cx="6973070" cy="70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77106"/>
      </p:ext>
    </p:extLst>
  </p:cSld>
  <p:clrMapOvr>
    <a:masterClrMapping/>
  </p:clrMapOvr>
</p:sld>
</file>

<file path=ppt/theme/theme1.xml><?xml version="1.0" encoding="utf-8"?>
<a:theme xmlns:a="http://schemas.openxmlformats.org/drawingml/2006/main" name="Úvodné slides">
  <a:themeElements>
    <a:clrScheme name="INF 2.0">
      <a:dk1>
        <a:srgbClr val="121856"/>
      </a:dk1>
      <a:lt1>
        <a:srgbClr val="51C5DE"/>
      </a:lt1>
      <a:dk2>
        <a:srgbClr val="ED007D"/>
      </a:dk2>
      <a:lt2>
        <a:srgbClr val="FFCE1A"/>
      </a:lt2>
      <a:accent1>
        <a:srgbClr val="121856"/>
      </a:accent1>
      <a:accent2>
        <a:srgbClr val="51C5DE"/>
      </a:accent2>
      <a:accent3>
        <a:srgbClr val="FFCE1A"/>
      </a:accent3>
      <a:accent4>
        <a:srgbClr val="ED007D"/>
      </a:accent4>
      <a:accent5>
        <a:srgbClr val="FFFFFF"/>
      </a:accent5>
      <a:accent6>
        <a:srgbClr val="51C5DE"/>
      </a:accent6>
      <a:hlink>
        <a:srgbClr val="FFFFFF"/>
      </a:hlink>
      <a:folHlink>
        <a:srgbClr val="121856"/>
      </a:folHlink>
    </a:clrScheme>
    <a:fontScheme name="BAHNSRIFT CONDENSED">
      <a:majorFont>
        <a:latin typeface="Bahnschrift"/>
        <a:ea typeface=""/>
        <a:cs typeface=""/>
      </a:majorFont>
      <a:minorFont>
        <a:latin typeface="Bahnsrift Light 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Template" id="{7FE8F3A4-C71D-494E-8F1F-D8F665320262}" vid="{F7172FDC-038D-4369-A64A-001A50B0E3EA}"/>
    </a:ext>
  </a:extLst>
</a:theme>
</file>

<file path=ppt/theme/theme2.xml><?xml version="1.0" encoding="utf-8"?>
<a:theme xmlns:a="http://schemas.openxmlformats.org/drawingml/2006/main" name="Obsahové Slides">
  <a:themeElements>
    <a:clrScheme name="Custom 1">
      <a:dk1>
        <a:srgbClr val="121856"/>
      </a:dk1>
      <a:lt1>
        <a:srgbClr val="51C5DE"/>
      </a:lt1>
      <a:dk2>
        <a:srgbClr val="ED007D"/>
      </a:dk2>
      <a:lt2>
        <a:srgbClr val="FFCE1A"/>
      </a:lt2>
      <a:accent1>
        <a:srgbClr val="121856"/>
      </a:accent1>
      <a:accent2>
        <a:srgbClr val="51C5DE"/>
      </a:accent2>
      <a:accent3>
        <a:srgbClr val="FFCE1A"/>
      </a:accent3>
      <a:accent4>
        <a:srgbClr val="ED007D"/>
      </a:accent4>
      <a:accent5>
        <a:srgbClr val="FFFFFF"/>
      </a:accent5>
      <a:accent6>
        <a:srgbClr val="51C5DE"/>
      </a:accent6>
      <a:hlink>
        <a:srgbClr val="51C5DE"/>
      </a:hlink>
      <a:folHlink>
        <a:srgbClr val="51C5DE"/>
      </a:folHlink>
    </a:clrScheme>
    <a:fontScheme name="Zakladny_biely_1">
      <a:majorFont>
        <a:latin typeface="Bahnschrift Condensed"/>
        <a:ea typeface=""/>
        <a:cs typeface=""/>
      </a:majorFont>
      <a:minorFont>
        <a:latin typeface="Bahnsrift Light Condensed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Template" id="{7FE8F3A4-C71D-494E-8F1F-D8F665320262}" vid="{38877809-3912-4737-A76A-02F5504DC1F2}"/>
    </a:ext>
  </a:extLst>
</a:theme>
</file>

<file path=ppt/theme/theme3.xml><?xml version="1.0" encoding="utf-8"?>
<a:theme xmlns:a="http://schemas.openxmlformats.org/drawingml/2006/main" name="Obsahové slides + Nadpis vlastný">
  <a:themeElements>
    <a:clrScheme name="Custom 2">
      <a:dk1>
        <a:srgbClr val="121856"/>
      </a:dk1>
      <a:lt1>
        <a:srgbClr val="51C5DE"/>
      </a:lt1>
      <a:dk2>
        <a:srgbClr val="ED007D"/>
      </a:dk2>
      <a:lt2>
        <a:srgbClr val="FFCE1A"/>
      </a:lt2>
      <a:accent1>
        <a:srgbClr val="121856"/>
      </a:accent1>
      <a:accent2>
        <a:srgbClr val="51C5DE"/>
      </a:accent2>
      <a:accent3>
        <a:srgbClr val="FFCE1A"/>
      </a:accent3>
      <a:accent4>
        <a:srgbClr val="ED007D"/>
      </a:accent4>
      <a:accent5>
        <a:srgbClr val="FFFFFF"/>
      </a:accent5>
      <a:accent6>
        <a:srgbClr val="51C5DE"/>
      </a:accent6>
      <a:hlink>
        <a:srgbClr val="51C5DE"/>
      </a:hlink>
      <a:folHlink>
        <a:srgbClr val="51C5DE"/>
      </a:folHlink>
    </a:clrScheme>
    <a:fontScheme name="Zakladny_biely_1">
      <a:majorFont>
        <a:latin typeface="Bahnschrift Condensed"/>
        <a:ea typeface=""/>
        <a:cs typeface=""/>
      </a:majorFont>
      <a:minorFont>
        <a:latin typeface="Bahnsrift Light Condensed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Template" id="{7FE8F3A4-C71D-494E-8F1F-D8F665320262}" vid="{6342A8A7-0B44-42CA-B5EF-153ED4F40CAB}"/>
    </a:ext>
  </a:extLst>
</a:theme>
</file>

<file path=ppt/theme/theme4.xml><?xml version="1.0" encoding="utf-8"?>
<a:theme xmlns:a="http://schemas.openxmlformats.org/drawingml/2006/main" name="Predeľovacie slides">
  <a:themeElements>
    <a:clrScheme name="Custom 3">
      <a:dk1>
        <a:srgbClr val="121856"/>
      </a:dk1>
      <a:lt1>
        <a:srgbClr val="51C5DE"/>
      </a:lt1>
      <a:dk2>
        <a:srgbClr val="ED007D"/>
      </a:dk2>
      <a:lt2>
        <a:srgbClr val="FFCE1A"/>
      </a:lt2>
      <a:accent1>
        <a:srgbClr val="121856"/>
      </a:accent1>
      <a:accent2>
        <a:srgbClr val="51C5DE"/>
      </a:accent2>
      <a:accent3>
        <a:srgbClr val="FFCE1A"/>
      </a:accent3>
      <a:accent4>
        <a:srgbClr val="ED007D"/>
      </a:accent4>
      <a:accent5>
        <a:srgbClr val="FFFFFF"/>
      </a:accent5>
      <a:accent6>
        <a:srgbClr val="51C5DE"/>
      </a:accent6>
      <a:hlink>
        <a:srgbClr val="121856"/>
      </a:hlink>
      <a:folHlink>
        <a:srgbClr val="121856"/>
      </a:folHlink>
    </a:clrScheme>
    <a:fontScheme name="Zakladny_biely_1">
      <a:majorFont>
        <a:latin typeface="Bahnschrift Condensed"/>
        <a:ea typeface=""/>
        <a:cs typeface=""/>
      </a:majorFont>
      <a:minorFont>
        <a:latin typeface="Bahnsrift Light Condensed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Template" id="{7FE8F3A4-C71D-494E-8F1F-D8F665320262}" vid="{7D6727E1-CA33-404F-B32F-5EAED5F3DD8D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TheTemplate</Template>
  <TotalTime>1942</TotalTime>
  <Words>1954</Words>
  <Application>Microsoft Office PowerPoint</Application>
  <PresentationFormat>Vlastná</PresentationFormat>
  <Paragraphs>208</Paragraphs>
  <Slides>20</Slides>
  <Notes>19</Notes>
  <HiddenSlides>0</HiddenSlides>
  <MMClips>0</MMClips>
  <ScaleCrop>false</ScaleCrop>
  <HeadingPairs>
    <vt:vector size="6" baseType="variant">
      <vt:variant>
        <vt:lpstr>Použité písma</vt:lpstr>
      </vt:variant>
      <vt:variant>
        <vt:i4>7</vt:i4>
      </vt:variant>
      <vt:variant>
        <vt:lpstr>Motív</vt:lpstr>
      </vt:variant>
      <vt:variant>
        <vt:i4>4</vt:i4>
      </vt:variant>
      <vt:variant>
        <vt:lpstr>Nadpisy snímok</vt:lpstr>
      </vt:variant>
      <vt:variant>
        <vt:i4>20</vt:i4>
      </vt:variant>
    </vt:vector>
  </HeadingPairs>
  <TitlesOfParts>
    <vt:vector size="31" baseType="lpstr">
      <vt:lpstr>Arial</vt:lpstr>
      <vt:lpstr>Bahnschrift Light Condensed</vt:lpstr>
      <vt:lpstr>Bahnsrift Light Condensed</vt:lpstr>
      <vt:lpstr>Calibri</vt:lpstr>
      <vt:lpstr>Noto Sans Symbols</vt:lpstr>
      <vt:lpstr>Roboto</vt:lpstr>
      <vt:lpstr>Wingdings</vt:lpstr>
      <vt:lpstr>Úvodné slides</vt:lpstr>
      <vt:lpstr>Obsahové Slides</vt:lpstr>
      <vt:lpstr>Obsahové slides + Nadpis vlastný</vt:lpstr>
      <vt:lpstr>Predeľovacie slides</vt:lpstr>
      <vt:lpstr>Formátovanie textu – štýly, odseky  a číslovanie</vt:lpstr>
      <vt:lpstr>Prezentácia programu PowerPoint</vt:lpstr>
      <vt:lpstr>Prezentácia programu PowerPoint</vt:lpstr>
      <vt:lpstr>Prezentácia programu PowerPoint</vt:lpstr>
      <vt:lpstr>Prezentácia programu PowerPoint</vt:lpstr>
      <vt:lpstr>Ako vymazať formátovanie?  https://youtu.be/6zaLQkPadvo</vt:lpstr>
      <vt:lpstr>Prezentácia programu PowerPoint</vt:lpstr>
      <vt:lpstr>Základné formátovanie textu</vt:lpstr>
      <vt:lpstr>Nastavenie štýlov  https://youtu.be/w2lES-5Ynbk</vt:lpstr>
      <vt:lpstr>Prezentácia programu PowerPoint</vt:lpstr>
      <vt:lpstr>Hierarchia textu</vt:lpstr>
      <vt:lpstr>Obsah a ako ho vytvoriť</vt:lpstr>
      <vt:lpstr>Pozrite si video  https://youtu.be/vfAdcbOUc0Q  </vt:lpstr>
      <vt:lpstr>Prezentácia programu PowerPoint</vt:lpstr>
      <vt:lpstr>Prezentácia programu PowerPoint</vt:lpstr>
      <vt:lpstr>Cvičenie 1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Nadpis hodiny</dc:title>
  <dc:subject>Informatika</dc:subject>
  <dc:creator>Informatika 2.0</dc:creator>
  <cp:lastModifiedBy>Mária Bendíková</cp:lastModifiedBy>
  <cp:revision>39</cp:revision>
  <cp:lastPrinted>2021-04-09T08:28:38Z</cp:lastPrinted>
  <dcterms:created xsi:type="dcterms:W3CDTF">2021-04-23T12:18:16Z</dcterms:created>
  <dcterms:modified xsi:type="dcterms:W3CDTF">2023-03-15T12:55:02Z</dcterms:modified>
</cp:coreProperties>
</file>